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p:regular r:id="rId46"/>
      <p:bold r:id="rId47"/>
      <p:italic r:id="rId48"/>
      <p:boldItalic r:id="rId49"/>
    </p:embeddedFont>
    <p:embeddedFont>
      <p:font typeface="Helvetica Neue"/>
      <p:regular r:id="rId50"/>
      <p:bold r:id="rId51"/>
      <p:italic r:id="rId52"/>
      <p:boldItalic r:id="rId53"/>
    </p:embeddedFont>
    <p:embeddedFont>
      <p:font typeface="Oswal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5.xml"/><Relationship Id="rId55" Type="http://schemas.openxmlformats.org/officeDocument/2006/relationships/font" Target="fonts/Oswald-bold.fntdata"/><Relationship Id="rId10" Type="http://schemas.openxmlformats.org/officeDocument/2006/relationships/slide" Target="slides/slide4.xml"/><Relationship Id="rId54" Type="http://schemas.openxmlformats.org/officeDocument/2006/relationships/font" Target="fonts/Oswald-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27e7f4b9b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27e7f4b9b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477aa6cd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477aa6cd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30da2efc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730da2efc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30da2ef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730da2ef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27e7f4b9b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27e7f4b9b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27e7f4b9b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e27e7f4b9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27e7f4b9b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e27e7f4b9b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7340d2e5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7340d2e5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73234b9fe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73234b9fe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73234b9fe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73234b9fe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e27e7f4b9b_2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2e27e7f4b9b_2_27:notes"/>
          <p:cNvSpPr/>
          <p:nvPr>
            <p:ph idx="2" type="sldImg"/>
          </p:nvPr>
        </p:nvSpPr>
        <p:spPr>
          <a:xfrm>
            <a:off x="686066"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3234b9fe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73234b9fe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3234b9f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73234b9f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73234b9fe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73234b9fe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73234b9fe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73234b9fe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73234b9fe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73234b9fe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3234b9fe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3234b9fe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73234b9fe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73234b9fe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73234b9fe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73234b9fe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3234b9fe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3234b9fe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3234b9fe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3234b9fe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e27e7f4b9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e27e7f4b9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3234b9fe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73234b9fe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73234b9fe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73234b9f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73234b9feb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73234b9feb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73234b9fe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73234b9fe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406400" rtl="0" algn="l">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What is LSTM?</a:t>
            </a:r>
            <a:endParaRPr sz="1050">
              <a:solidFill>
                <a:schemeClr val="dk1"/>
              </a:solidFill>
              <a:highlight>
                <a:schemeClr val="lt1"/>
              </a:highlight>
            </a:endParaRPr>
          </a:p>
          <a:p>
            <a:pPr indent="0" lvl="0" marL="0" rtl="0" algn="l">
              <a:lnSpc>
                <a:spcPct val="115000"/>
              </a:lnSpc>
              <a:spcBef>
                <a:spcPts val="2200"/>
              </a:spcBef>
              <a:spcAft>
                <a:spcPts val="0"/>
              </a:spcAft>
              <a:buClr>
                <a:schemeClr val="dk1"/>
              </a:buClr>
              <a:buSzPts val="1100"/>
              <a:buFont typeface="Arial"/>
              <a:buNone/>
            </a:pPr>
            <a:r>
              <a:rPr lang="en" sz="1050">
                <a:solidFill>
                  <a:schemeClr val="dk1"/>
                </a:solidFill>
                <a:highlight>
                  <a:schemeClr val="lt1"/>
                </a:highlight>
              </a:rPr>
              <a:t>The long short-term memory (LSTM) model is an advanced recurrent neural network (RNN) architecture used in the field of deep learning. It has feedback connections. It can process entire sequences of data. The LSTM machine learning model learns a function that maps a sequence of past observations as input to an output observation.</a:t>
            </a:r>
            <a:endParaRPr sz="1050">
              <a:solidFill>
                <a:schemeClr val="dk1"/>
              </a:solidFill>
              <a:highlight>
                <a:schemeClr val="lt1"/>
              </a:highlight>
            </a:endParaRPr>
          </a:p>
          <a:p>
            <a:pPr indent="0" lvl="0" marL="0" rtl="0" algn="l">
              <a:spcBef>
                <a:spcPts val="11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3234b9feb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73234b9feb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73234b9feb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73234b9feb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44af127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e44af127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44af127f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e44af127f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e477aa6c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e477aa6c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Accurate stock market predictions depend on past data, but financial markets are always changing. Because of this, prediction models can have trouble when unexpected events occur, as they don't have similar past events to reference.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e27e7f4b9b_2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2e27e7f4b9b_2_65:notes"/>
          <p:cNvSpPr/>
          <p:nvPr>
            <p:ph idx="2" type="sldImg"/>
          </p:nvPr>
        </p:nvSpPr>
        <p:spPr>
          <a:xfrm>
            <a:off x="686066"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3234b9feb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73234b9feb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3234b9fe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3234b9fe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3234b9feb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73234b9feb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3234b9feb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73234b9feb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large)">
  <p:cSld name="Section Break (large)">
    <p:spTree>
      <p:nvGrpSpPr>
        <p:cNvPr id="83" name="Shape 83"/>
        <p:cNvGrpSpPr/>
        <p:nvPr/>
      </p:nvGrpSpPr>
      <p:grpSpPr>
        <a:xfrm>
          <a:off x="0" y="0"/>
          <a:ext cx="0" cy="0"/>
          <a:chOff x="0" y="0"/>
          <a:chExt cx="0" cy="0"/>
        </a:xfrm>
      </p:grpSpPr>
      <p:sp>
        <p:nvSpPr>
          <p:cNvPr id="84" name="Google Shape;84;p14"/>
          <p:cNvSpPr txBox="1"/>
          <p:nvPr>
            <p:ph type="ctrTitle"/>
          </p:nvPr>
        </p:nvSpPr>
        <p:spPr>
          <a:xfrm>
            <a:off x="275995" y="319063"/>
            <a:ext cx="8496000" cy="724500"/>
          </a:xfrm>
          <a:prstGeom prst="rect">
            <a:avLst/>
          </a:prstGeom>
          <a:noFill/>
          <a:ln>
            <a:noFill/>
          </a:ln>
        </p:spPr>
        <p:txBody>
          <a:bodyPr anchorCtr="0" anchor="t" bIns="25700" lIns="0" spcFirstLastPara="1" rIns="0" wrap="square" tIns="25700">
            <a:noAutofit/>
          </a:bodyPr>
          <a:lstStyle>
            <a:lvl1pPr lvl="0" rtl="0" algn="l">
              <a:lnSpc>
                <a:spcPct val="71428"/>
              </a:lnSpc>
              <a:spcBef>
                <a:spcPts val="0"/>
              </a:spcBef>
              <a:spcAft>
                <a:spcPts val="0"/>
              </a:spcAft>
              <a:buClr>
                <a:srgbClr val="9146FF"/>
              </a:buClr>
              <a:buSzPts val="7200"/>
              <a:buFont typeface="Helvetica Neue"/>
              <a:buNone/>
              <a:defRPr i="0" sz="7200" strike="noStrike">
                <a:solidFill>
                  <a:srgbClr val="9146FF"/>
                </a:solidFill>
                <a:latin typeface="Helvetica Neue"/>
                <a:ea typeface="Helvetica Neue"/>
                <a:cs typeface="Helvetica Neue"/>
                <a:sym typeface="Helvetica Neue"/>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85" name="Google Shape;85;p14"/>
          <p:cNvSpPr txBox="1"/>
          <p:nvPr>
            <p:ph idx="1" type="body"/>
          </p:nvPr>
        </p:nvSpPr>
        <p:spPr>
          <a:xfrm>
            <a:off x="318853" y="1757363"/>
            <a:ext cx="8496000" cy="3300300"/>
          </a:xfrm>
          <a:prstGeom prst="rect">
            <a:avLst/>
          </a:prstGeom>
          <a:noFill/>
          <a:ln>
            <a:noFill/>
          </a:ln>
        </p:spPr>
        <p:txBody>
          <a:bodyPr anchorCtr="0" anchor="b" bIns="25700" lIns="0" spcFirstLastPara="1" rIns="0" wrap="square" tIns="25700">
            <a:noAutofit/>
          </a:bodyPr>
          <a:lstStyle>
            <a:lvl1pPr indent="-228600" lvl="0" marL="457200" marR="0" rtl="0" algn="l">
              <a:lnSpc>
                <a:spcPct val="90000"/>
              </a:lnSpc>
              <a:spcBef>
                <a:spcPts val="600"/>
              </a:spcBef>
              <a:spcAft>
                <a:spcPts val="0"/>
              </a:spcAft>
              <a:buClr>
                <a:schemeClr val="lt1"/>
              </a:buClr>
              <a:buSzPts val="7200"/>
              <a:buFont typeface="Helvetica Neue"/>
              <a:buNone/>
              <a:defRPr i="0" sz="7200" u="none" cap="none" strike="noStrike">
                <a:solidFill>
                  <a:schemeClr val="lt1"/>
                </a:solidFill>
                <a:latin typeface="Helvetica Neue"/>
                <a:ea typeface="Helvetica Neue"/>
                <a:cs typeface="Helvetica Neue"/>
                <a:sym typeface="Helvetica Neue"/>
              </a:defRPr>
            </a:lvl1pPr>
            <a:lvl2pPr indent="-311150" lvl="1" marL="914400" marR="0" rtl="0" algn="l">
              <a:lnSpc>
                <a:spcPct val="90000"/>
              </a:lnSpc>
              <a:spcBef>
                <a:spcPts val="300"/>
              </a:spcBef>
              <a:spcAft>
                <a:spcPts val="0"/>
              </a:spcAft>
              <a:buClr>
                <a:schemeClr val="dk1"/>
              </a:buClr>
              <a:buSzPts val="1300"/>
              <a:buFont typeface="Helvetica Neue"/>
              <a:buChar char="•"/>
              <a:defRPr i="0" sz="1300" u="none" cap="none" strike="noStrike">
                <a:solidFill>
                  <a:schemeClr val="dk1"/>
                </a:solidFill>
                <a:latin typeface="Helvetica Neue"/>
                <a:ea typeface="Helvetica Neue"/>
                <a:cs typeface="Helvetica Neue"/>
                <a:sym typeface="Helvetica Neue"/>
              </a:defRPr>
            </a:lvl2pPr>
            <a:lvl3pPr indent="-298450" lvl="2" marL="1371600" marR="0" rtl="0" algn="l">
              <a:lnSpc>
                <a:spcPct val="90000"/>
              </a:lnSpc>
              <a:spcBef>
                <a:spcPts val="300"/>
              </a:spcBef>
              <a:spcAft>
                <a:spcPts val="0"/>
              </a:spcAft>
              <a:buClr>
                <a:schemeClr val="dk1"/>
              </a:buClr>
              <a:buSzPts val="1100"/>
              <a:buFont typeface="Helvetica Neue"/>
              <a:buChar char="•"/>
              <a:defRPr i="0" sz="1100" u="none" cap="none" strike="noStrike">
                <a:solidFill>
                  <a:schemeClr val="dk1"/>
                </a:solidFill>
                <a:latin typeface="Helvetica Neue"/>
                <a:ea typeface="Helvetica Neue"/>
                <a:cs typeface="Helvetica Neue"/>
                <a:sym typeface="Helvetica Neue"/>
              </a:defRPr>
            </a:lvl3pPr>
            <a:lvl4pPr indent="-292100" lvl="3" marL="1828800" marR="0" rtl="0" algn="l">
              <a:lnSpc>
                <a:spcPct val="90000"/>
              </a:lnSpc>
              <a:spcBef>
                <a:spcPts val="300"/>
              </a:spcBef>
              <a:spcAft>
                <a:spcPts val="0"/>
              </a:spcAft>
              <a:buClr>
                <a:schemeClr val="dk1"/>
              </a:buClr>
              <a:buSzPts val="1000"/>
              <a:buFont typeface="Helvetica Neue"/>
              <a:buChar char="•"/>
              <a:defRPr i="0" sz="1000" u="none" cap="none" strike="noStrike">
                <a:solidFill>
                  <a:schemeClr val="dk1"/>
                </a:solidFill>
                <a:latin typeface="Helvetica Neue"/>
                <a:ea typeface="Helvetica Neue"/>
                <a:cs typeface="Helvetica Neue"/>
                <a:sym typeface="Helvetica Neue"/>
              </a:defRPr>
            </a:lvl4pPr>
            <a:lvl5pPr indent="-292100" lvl="4" marL="2286000" marR="0" rtl="0" algn="l">
              <a:lnSpc>
                <a:spcPct val="90000"/>
              </a:lnSpc>
              <a:spcBef>
                <a:spcPts val="300"/>
              </a:spcBef>
              <a:spcAft>
                <a:spcPts val="0"/>
              </a:spcAft>
              <a:buClr>
                <a:schemeClr val="dk1"/>
              </a:buClr>
              <a:buSzPts val="1000"/>
              <a:buFont typeface="Helvetica Neue"/>
              <a:buChar char="•"/>
              <a:defRPr i="0" sz="1000" u="none" cap="none" strike="noStrike">
                <a:solidFill>
                  <a:schemeClr val="dk1"/>
                </a:solidFill>
                <a:latin typeface="Helvetica Neue"/>
                <a:ea typeface="Helvetica Neue"/>
                <a:cs typeface="Helvetica Neue"/>
                <a:sym typeface="Helvetica Neue"/>
              </a:defRPr>
            </a:lvl5pPr>
            <a:lvl6pPr indent="-292100" lvl="5" marL="2743200" marR="0" rtl="0" algn="l">
              <a:lnSpc>
                <a:spcPct val="90000"/>
              </a:lnSpc>
              <a:spcBef>
                <a:spcPts val="300"/>
              </a:spcBef>
              <a:spcAft>
                <a:spcPts val="0"/>
              </a:spcAft>
              <a:buClr>
                <a:schemeClr val="lt1"/>
              </a:buClr>
              <a:buSzPts val="1000"/>
              <a:buFont typeface="Helvetica Neue"/>
              <a:buChar char="•"/>
              <a:defRPr i="0" sz="1000" u="none" cap="none" strike="noStrike">
                <a:solidFill>
                  <a:schemeClr val="lt1"/>
                </a:solidFill>
                <a:latin typeface="Helvetica Neue"/>
                <a:ea typeface="Helvetica Neue"/>
                <a:cs typeface="Helvetica Neue"/>
                <a:sym typeface="Helvetica Neue"/>
              </a:defRPr>
            </a:lvl6pPr>
            <a:lvl7pPr indent="-292100" lvl="6" marL="3200400" marR="0" rtl="0" algn="l">
              <a:lnSpc>
                <a:spcPct val="90000"/>
              </a:lnSpc>
              <a:spcBef>
                <a:spcPts val="300"/>
              </a:spcBef>
              <a:spcAft>
                <a:spcPts val="0"/>
              </a:spcAft>
              <a:buClr>
                <a:schemeClr val="lt1"/>
              </a:buClr>
              <a:buSzPts val="1000"/>
              <a:buFont typeface="Helvetica Neue"/>
              <a:buChar char="•"/>
              <a:defRPr i="0" sz="1000" u="none" cap="none" strike="noStrike">
                <a:solidFill>
                  <a:schemeClr val="lt1"/>
                </a:solidFill>
                <a:latin typeface="Helvetica Neue"/>
                <a:ea typeface="Helvetica Neue"/>
                <a:cs typeface="Helvetica Neue"/>
                <a:sym typeface="Helvetica Neue"/>
              </a:defRPr>
            </a:lvl7pPr>
            <a:lvl8pPr indent="-292100" lvl="7" marL="3657600" marR="0" rtl="0" algn="l">
              <a:lnSpc>
                <a:spcPct val="90000"/>
              </a:lnSpc>
              <a:spcBef>
                <a:spcPts val="300"/>
              </a:spcBef>
              <a:spcAft>
                <a:spcPts val="0"/>
              </a:spcAft>
              <a:buClr>
                <a:schemeClr val="lt1"/>
              </a:buClr>
              <a:buSzPts val="1000"/>
              <a:buFont typeface="Helvetica Neue"/>
              <a:buChar char="•"/>
              <a:defRPr i="0" sz="1000" u="none" cap="none" strike="noStrike">
                <a:solidFill>
                  <a:schemeClr val="lt1"/>
                </a:solidFill>
                <a:latin typeface="Helvetica Neue"/>
                <a:ea typeface="Helvetica Neue"/>
                <a:cs typeface="Helvetica Neue"/>
                <a:sym typeface="Helvetica Neue"/>
              </a:defRPr>
            </a:lvl8pPr>
            <a:lvl9pPr indent="-292100" lvl="8" marL="4114800" marR="0" rtl="0" algn="l">
              <a:lnSpc>
                <a:spcPct val="90000"/>
              </a:lnSpc>
              <a:spcBef>
                <a:spcPts val="300"/>
              </a:spcBef>
              <a:spcAft>
                <a:spcPts val="0"/>
              </a:spcAft>
              <a:buClr>
                <a:schemeClr val="lt1"/>
              </a:buClr>
              <a:buSzPts val="1000"/>
              <a:buFont typeface="Helvetica Neue"/>
              <a:buChar char="•"/>
              <a:defRPr i="0" sz="1000" u="none" cap="none" strike="noStrike">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mall)">
  <p:cSld name="Section Break (small)">
    <p:spTree>
      <p:nvGrpSpPr>
        <p:cNvPr id="86" name="Shape 86"/>
        <p:cNvGrpSpPr/>
        <p:nvPr/>
      </p:nvGrpSpPr>
      <p:grpSpPr>
        <a:xfrm>
          <a:off x="0" y="0"/>
          <a:ext cx="0" cy="0"/>
          <a:chOff x="0" y="0"/>
          <a:chExt cx="0" cy="0"/>
        </a:xfrm>
      </p:grpSpPr>
      <p:sp>
        <p:nvSpPr>
          <p:cNvPr id="87" name="Google Shape;87;p15"/>
          <p:cNvSpPr txBox="1"/>
          <p:nvPr>
            <p:ph type="ctrTitle"/>
          </p:nvPr>
        </p:nvSpPr>
        <p:spPr>
          <a:xfrm>
            <a:off x="286169" y="138113"/>
            <a:ext cx="4371600" cy="724500"/>
          </a:xfrm>
          <a:prstGeom prst="rect">
            <a:avLst/>
          </a:prstGeom>
          <a:noFill/>
          <a:ln>
            <a:noFill/>
          </a:ln>
        </p:spPr>
        <p:txBody>
          <a:bodyPr anchorCtr="0" anchor="t" bIns="25700" lIns="0" spcFirstLastPara="1" rIns="0" wrap="square" tIns="25700">
            <a:noAutofit/>
          </a:bodyPr>
          <a:lstStyle>
            <a:lvl1pPr lvl="0" rtl="0" algn="l">
              <a:lnSpc>
                <a:spcPct val="100000"/>
              </a:lnSpc>
              <a:spcBef>
                <a:spcPts val="0"/>
              </a:spcBef>
              <a:spcAft>
                <a:spcPts val="0"/>
              </a:spcAft>
              <a:buClr>
                <a:srgbClr val="9146FF"/>
              </a:buClr>
              <a:buSzPts val="5400"/>
              <a:buFont typeface="Helvetica Neue"/>
              <a:buNone/>
              <a:defRPr i="0" sz="5400" strike="noStrike">
                <a:solidFill>
                  <a:srgbClr val="9146FF"/>
                </a:solidFill>
                <a:latin typeface="Helvetica Neue"/>
                <a:ea typeface="Helvetica Neue"/>
                <a:cs typeface="Helvetica Neue"/>
                <a:sym typeface="Helvetica Neue"/>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p:txBody>
      </p:sp>
      <p:sp>
        <p:nvSpPr>
          <p:cNvPr id="88" name="Google Shape;88;p15"/>
          <p:cNvSpPr txBox="1"/>
          <p:nvPr>
            <p:ph idx="1" type="body"/>
          </p:nvPr>
        </p:nvSpPr>
        <p:spPr>
          <a:xfrm>
            <a:off x="286169" y="2185988"/>
            <a:ext cx="4167300" cy="2814900"/>
          </a:xfrm>
          <a:prstGeom prst="rect">
            <a:avLst/>
          </a:prstGeom>
          <a:noFill/>
          <a:ln>
            <a:noFill/>
          </a:ln>
        </p:spPr>
        <p:txBody>
          <a:bodyPr anchorCtr="0" anchor="b" bIns="25700" lIns="0" spcFirstLastPara="1" rIns="0" wrap="square" tIns="25700">
            <a:noAutofit/>
          </a:bodyPr>
          <a:lstStyle>
            <a:lvl1pPr indent="-228600" lvl="0" marL="457200" marR="0" rtl="0" algn="l">
              <a:lnSpc>
                <a:spcPct val="90000"/>
              </a:lnSpc>
              <a:spcBef>
                <a:spcPts val="600"/>
              </a:spcBef>
              <a:spcAft>
                <a:spcPts val="0"/>
              </a:spcAft>
              <a:buClr>
                <a:schemeClr val="lt1"/>
              </a:buClr>
              <a:buSzPts val="5400"/>
              <a:buFont typeface="Helvetica Neue"/>
              <a:buNone/>
              <a:defRPr i="0" sz="5400" u="none" cap="none" strike="noStrike">
                <a:solidFill>
                  <a:schemeClr val="lt1"/>
                </a:solidFill>
                <a:latin typeface="Helvetica Neue"/>
                <a:ea typeface="Helvetica Neue"/>
                <a:cs typeface="Helvetica Neue"/>
                <a:sym typeface="Helvetica Neue"/>
              </a:defRPr>
            </a:lvl1pPr>
            <a:lvl2pPr indent="-311150" lvl="1" marL="914400" marR="0" rtl="0" algn="l">
              <a:lnSpc>
                <a:spcPct val="90000"/>
              </a:lnSpc>
              <a:spcBef>
                <a:spcPts val="300"/>
              </a:spcBef>
              <a:spcAft>
                <a:spcPts val="0"/>
              </a:spcAft>
              <a:buClr>
                <a:schemeClr val="dk1"/>
              </a:buClr>
              <a:buSzPts val="1300"/>
              <a:buFont typeface="Helvetica Neue"/>
              <a:buChar char="•"/>
              <a:defRPr i="0" sz="1300" u="none" cap="none" strike="noStrike">
                <a:solidFill>
                  <a:schemeClr val="dk1"/>
                </a:solidFill>
                <a:latin typeface="Helvetica Neue"/>
                <a:ea typeface="Helvetica Neue"/>
                <a:cs typeface="Helvetica Neue"/>
                <a:sym typeface="Helvetica Neue"/>
              </a:defRPr>
            </a:lvl2pPr>
            <a:lvl3pPr indent="-298450" lvl="2" marL="1371600" marR="0" rtl="0" algn="l">
              <a:lnSpc>
                <a:spcPct val="90000"/>
              </a:lnSpc>
              <a:spcBef>
                <a:spcPts val="300"/>
              </a:spcBef>
              <a:spcAft>
                <a:spcPts val="0"/>
              </a:spcAft>
              <a:buClr>
                <a:schemeClr val="dk1"/>
              </a:buClr>
              <a:buSzPts val="1100"/>
              <a:buFont typeface="Helvetica Neue"/>
              <a:buChar char="•"/>
              <a:defRPr i="0" sz="1100" u="none" cap="none" strike="noStrike">
                <a:solidFill>
                  <a:schemeClr val="dk1"/>
                </a:solidFill>
                <a:latin typeface="Helvetica Neue"/>
                <a:ea typeface="Helvetica Neue"/>
                <a:cs typeface="Helvetica Neue"/>
                <a:sym typeface="Helvetica Neue"/>
              </a:defRPr>
            </a:lvl3pPr>
            <a:lvl4pPr indent="-292100" lvl="3" marL="1828800" marR="0" rtl="0" algn="l">
              <a:lnSpc>
                <a:spcPct val="90000"/>
              </a:lnSpc>
              <a:spcBef>
                <a:spcPts val="300"/>
              </a:spcBef>
              <a:spcAft>
                <a:spcPts val="0"/>
              </a:spcAft>
              <a:buClr>
                <a:schemeClr val="dk1"/>
              </a:buClr>
              <a:buSzPts val="1000"/>
              <a:buFont typeface="Helvetica Neue"/>
              <a:buChar char="•"/>
              <a:defRPr i="0" sz="1000" u="none" cap="none" strike="noStrike">
                <a:solidFill>
                  <a:schemeClr val="dk1"/>
                </a:solidFill>
                <a:latin typeface="Helvetica Neue"/>
                <a:ea typeface="Helvetica Neue"/>
                <a:cs typeface="Helvetica Neue"/>
                <a:sym typeface="Helvetica Neue"/>
              </a:defRPr>
            </a:lvl4pPr>
            <a:lvl5pPr indent="-292100" lvl="4" marL="2286000" marR="0" rtl="0" algn="l">
              <a:lnSpc>
                <a:spcPct val="90000"/>
              </a:lnSpc>
              <a:spcBef>
                <a:spcPts val="300"/>
              </a:spcBef>
              <a:spcAft>
                <a:spcPts val="0"/>
              </a:spcAft>
              <a:buClr>
                <a:schemeClr val="dk1"/>
              </a:buClr>
              <a:buSzPts val="1000"/>
              <a:buFont typeface="Helvetica Neue"/>
              <a:buChar char="•"/>
              <a:defRPr i="0" sz="1000" u="none" cap="none" strike="noStrike">
                <a:solidFill>
                  <a:schemeClr val="dk1"/>
                </a:solidFill>
                <a:latin typeface="Helvetica Neue"/>
                <a:ea typeface="Helvetica Neue"/>
                <a:cs typeface="Helvetica Neue"/>
                <a:sym typeface="Helvetica Neue"/>
              </a:defRPr>
            </a:lvl5pPr>
            <a:lvl6pPr indent="-292100" lvl="5" marL="2743200" marR="0" rtl="0" algn="l">
              <a:lnSpc>
                <a:spcPct val="90000"/>
              </a:lnSpc>
              <a:spcBef>
                <a:spcPts val="300"/>
              </a:spcBef>
              <a:spcAft>
                <a:spcPts val="0"/>
              </a:spcAft>
              <a:buClr>
                <a:schemeClr val="lt1"/>
              </a:buClr>
              <a:buSzPts val="1000"/>
              <a:buFont typeface="Helvetica Neue"/>
              <a:buChar char="•"/>
              <a:defRPr i="0" sz="1000" u="none" cap="none" strike="noStrike">
                <a:solidFill>
                  <a:schemeClr val="lt1"/>
                </a:solidFill>
                <a:latin typeface="Helvetica Neue"/>
                <a:ea typeface="Helvetica Neue"/>
                <a:cs typeface="Helvetica Neue"/>
                <a:sym typeface="Helvetica Neue"/>
              </a:defRPr>
            </a:lvl6pPr>
            <a:lvl7pPr indent="-292100" lvl="6" marL="3200400" marR="0" rtl="0" algn="l">
              <a:lnSpc>
                <a:spcPct val="90000"/>
              </a:lnSpc>
              <a:spcBef>
                <a:spcPts val="300"/>
              </a:spcBef>
              <a:spcAft>
                <a:spcPts val="0"/>
              </a:spcAft>
              <a:buClr>
                <a:schemeClr val="lt1"/>
              </a:buClr>
              <a:buSzPts val="1000"/>
              <a:buFont typeface="Helvetica Neue"/>
              <a:buChar char="•"/>
              <a:defRPr i="0" sz="1000" u="none" cap="none" strike="noStrike">
                <a:solidFill>
                  <a:schemeClr val="lt1"/>
                </a:solidFill>
                <a:latin typeface="Helvetica Neue"/>
                <a:ea typeface="Helvetica Neue"/>
                <a:cs typeface="Helvetica Neue"/>
                <a:sym typeface="Helvetica Neue"/>
              </a:defRPr>
            </a:lvl7pPr>
            <a:lvl8pPr indent="-292100" lvl="7" marL="3657600" marR="0" rtl="0" algn="l">
              <a:lnSpc>
                <a:spcPct val="90000"/>
              </a:lnSpc>
              <a:spcBef>
                <a:spcPts val="300"/>
              </a:spcBef>
              <a:spcAft>
                <a:spcPts val="0"/>
              </a:spcAft>
              <a:buClr>
                <a:schemeClr val="lt1"/>
              </a:buClr>
              <a:buSzPts val="1000"/>
              <a:buFont typeface="Helvetica Neue"/>
              <a:buChar char="•"/>
              <a:defRPr i="0" sz="1000" u="none" cap="none" strike="noStrike">
                <a:solidFill>
                  <a:schemeClr val="lt1"/>
                </a:solidFill>
                <a:latin typeface="Helvetica Neue"/>
                <a:ea typeface="Helvetica Neue"/>
                <a:cs typeface="Helvetica Neue"/>
                <a:sym typeface="Helvetica Neue"/>
              </a:defRPr>
            </a:lvl8pPr>
            <a:lvl9pPr indent="-292100" lvl="8" marL="4114800" marR="0" rtl="0" algn="l">
              <a:lnSpc>
                <a:spcPct val="90000"/>
              </a:lnSpc>
              <a:spcBef>
                <a:spcPts val="300"/>
              </a:spcBef>
              <a:spcAft>
                <a:spcPts val="0"/>
              </a:spcAft>
              <a:buClr>
                <a:schemeClr val="lt1"/>
              </a:buClr>
              <a:buSzPts val="1000"/>
              <a:buFont typeface="Helvetica Neue"/>
              <a:buChar char="•"/>
              <a:defRPr i="0" sz="1000" u="none" cap="none" strike="noStrike">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mall with photo)">
  <p:cSld name="Section Break (small with photo)">
    <p:spTree>
      <p:nvGrpSpPr>
        <p:cNvPr id="89" name="Shape 89"/>
        <p:cNvGrpSpPr/>
        <p:nvPr/>
      </p:nvGrpSpPr>
      <p:grpSpPr>
        <a:xfrm>
          <a:off x="0" y="0"/>
          <a:ext cx="0" cy="0"/>
          <a:chOff x="0" y="0"/>
          <a:chExt cx="0" cy="0"/>
        </a:xfrm>
      </p:grpSpPr>
      <p:sp>
        <p:nvSpPr>
          <p:cNvPr id="90" name="Google Shape;90;p16"/>
          <p:cNvSpPr txBox="1"/>
          <p:nvPr>
            <p:ph idx="1" type="body"/>
          </p:nvPr>
        </p:nvSpPr>
        <p:spPr>
          <a:xfrm>
            <a:off x="286169" y="2185988"/>
            <a:ext cx="4167300" cy="2814900"/>
          </a:xfrm>
          <a:prstGeom prst="rect">
            <a:avLst/>
          </a:prstGeom>
          <a:noFill/>
          <a:ln>
            <a:noFill/>
          </a:ln>
        </p:spPr>
        <p:txBody>
          <a:bodyPr anchorCtr="0" anchor="b" bIns="25700" lIns="0" spcFirstLastPara="1" rIns="0" wrap="square" tIns="25700">
            <a:noAutofit/>
          </a:bodyPr>
          <a:lstStyle>
            <a:lvl1pPr indent="-228600" lvl="0" marL="457200" marR="0" rtl="0" algn="l">
              <a:lnSpc>
                <a:spcPct val="90000"/>
              </a:lnSpc>
              <a:spcBef>
                <a:spcPts val="600"/>
              </a:spcBef>
              <a:spcAft>
                <a:spcPts val="0"/>
              </a:spcAft>
              <a:buClr>
                <a:schemeClr val="lt1"/>
              </a:buClr>
              <a:buSzPts val="5400"/>
              <a:buFont typeface="Helvetica Neue"/>
              <a:buNone/>
              <a:defRPr i="0" sz="5400" u="none" cap="none" strike="noStrike">
                <a:solidFill>
                  <a:schemeClr val="lt1"/>
                </a:solidFill>
                <a:latin typeface="Helvetica Neue"/>
                <a:ea typeface="Helvetica Neue"/>
                <a:cs typeface="Helvetica Neue"/>
                <a:sym typeface="Helvetica Neue"/>
              </a:defRPr>
            </a:lvl1pPr>
            <a:lvl2pPr indent="-311150" lvl="1" marL="9144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indent="-292100" lvl="3" marL="18288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90000"/>
              </a:lnSpc>
              <a:spcBef>
                <a:spcPts val="300"/>
              </a:spcBef>
              <a:spcAft>
                <a:spcPts val="0"/>
              </a:spcAft>
              <a:buClr>
                <a:schemeClr val="lt1"/>
              </a:buClr>
              <a:buSzPts val="1000"/>
              <a:buFont typeface="Arial"/>
              <a:buChar char="•"/>
              <a:defRPr b="0" i="0" sz="1000" u="none" cap="none" strike="noStrike">
                <a:solidFill>
                  <a:schemeClr val="lt1"/>
                </a:solidFill>
                <a:latin typeface="Calibri"/>
                <a:ea typeface="Calibri"/>
                <a:cs typeface="Calibri"/>
                <a:sym typeface="Calibri"/>
              </a:defRPr>
            </a:lvl6pPr>
            <a:lvl7pPr indent="-292100" lvl="6" marL="3200400" marR="0" rtl="0" algn="l">
              <a:lnSpc>
                <a:spcPct val="90000"/>
              </a:lnSpc>
              <a:spcBef>
                <a:spcPts val="300"/>
              </a:spcBef>
              <a:spcAft>
                <a:spcPts val="0"/>
              </a:spcAft>
              <a:buClr>
                <a:schemeClr val="lt1"/>
              </a:buClr>
              <a:buSzPts val="1000"/>
              <a:buFont typeface="Arial"/>
              <a:buChar char="•"/>
              <a:defRPr b="0" i="0" sz="1000" u="none" cap="none" strike="noStrike">
                <a:solidFill>
                  <a:schemeClr val="lt1"/>
                </a:solidFill>
                <a:latin typeface="Calibri"/>
                <a:ea typeface="Calibri"/>
                <a:cs typeface="Calibri"/>
                <a:sym typeface="Calibri"/>
              </a:defRPr>
            </a:lvl7pPr>
            <a:lvl8pPr indent="-292100" lvl="7" marL="3657600" marR="0" rtl="0" algn="l">
              <a:lnSpc>
                <a:spcPct val="90000"/>
              </a:lnSpc>
              <a:spcBef>
                <a:spcPts val="300"/>
              </a:spcBef>
              <a:spcAft>
                <a:spcPts val="0"/>
              </a:spcAft>
              <a:buClr>
                <a:schemeClr val="lt1"/>
              </a:buClr>
              <a:buSzPts val="1000"/>
              <a:buFont typeface="Arial"/>
              <a:buChar char="•"/>
              <a:defRPr b="0" i="0" sz="1000" u="none" cap="none" strike="noStrike">
                <a:solidFill>
                  <a:schemeClr val="lt1"/>
                </a:solidFill>
                <a:latin typeface="Calibri"/>
                <a:ea typeface="Calibri"/>
                <a:cs typeface="Calibri"/>
                <a:sym typeface="Calibri"/>
              </a:defRPr>
            </a:lvl8pPr>
            <a:lvl9pPr indent="-292100" lvl="8" marL="4114800" marR="0" rtl="0" algn="l">
              <a:lnSpc>
                <a:spcPct val="90000"/>
              </a:lnSpc>
              <a:spcBef>
                <a:spcPts val="300"/>
              </a:spcBef>
              <a:spcAft>
                <a:spcPts val="0"/>
              </a:spcAft>
              <a:buClr>
                <a:schemeClr val="lt1"/>
              </a:buClr>
              <a:buSzPts val="1000"/>
              <a:buFont typeface="Arial"/>
              <a:buChar char="•"/>
              <a:defRPr b="0" i="0" sz="1000" u="none" cap="none" strike="noStrike">
                <a:solidFill>
                  <a:schemeClr val="lt1"/>
                </a:solidFill>
                <a:latin typeface="Calibri"/>
                <a:ea typeface="Calibri"/>
                <a:cs typeface="Calibri"/>
                <a:sym typeface="Calibri"/>
              </a:defRPr>
            </a:lvl9pPr>
          </a:lstStyle>
          <a:p/>
        </p:txBody>
      </p:sp>
      <p:sp>
        <p:nvSpPr>
          <p:cNvPr id="91" name="Google Shape;91;p16"/>
          <p:cNvSpPr txBox="1"/>
          <p:nvPr>
            <p:ph type="ctrTitle"/>
          </p:nvPr>
        </p:nvSpPr>
        <p:spPr>
          <a:xfrm>
            <a:off x="286169" y="138113"/>
            <a:ext cx="4371600" cy="724500"/>
          </a:xfrm>
          <a:prstGeom prst="rect">
            <a:avLst/>
          </a:prstGeom>
          <a:noFill/>
          <a:ln>
            <a:noFill/>
          </a:ln>
        </p:spPr>
        <p:txBody>
          <a:bodyPr anchorCtr="0" anchor="t" bIns="25700" lIns="0" spcFirstLastPara="1" rIns="0" wrap="square" tIns="25700">
            <a:noAutofit/>
          </a:bodyPr>
          <a:lstStyle>
            <a:lvl1pPr lvl="0" rtl="0" algn="l">
              <a:lnSpc>
                <a:spcPct val="100000"/>
              </a:lnSpc>
              <a:spcBef>
                <a:spcPts val="0"/>
              </a:spcBef>
              <a:spcAft>
                <a:spcPts val="0"/>
              </a:spcAft>
              <a:buClr>
                <a:srgbClr val="9146FF"/>
              </a:buClr>
              <a:buSzPts val="5400"/>
              <a:buFont typeface="Helvetica Neue"/>
              <a:buNone/>
              <a:defRPr i="0" sz="5400" strike="noStrike">
                <a:solidFill>
                  <a:srgbClr val="9146FF"/>
                </a:solidFill>
                <a:latin typeface="Helvetica Neue"/>
                <a:ea typeface="Helvetica Neue"/>
                <a:cs typeface="Helvetica Neue"/>
                <a:sym typeface="Helvetica Neue"/>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p:txBody>
      </p:sp>
      <p:pic>
        <p:nvPicPr>
          <p:cNvPr id="92" name="Google Shape;92;p16"/>
          <p:cNvPicPr preferRelativeResize="0"/>
          <p:nvPr/>
        </p:nvPicPr>
        <p:blipFill>
          <a:blip r:embed="rId2">
            <a:alphaModFix amt="25000"/>
          </a:blip>
          <a:stretch>
            <a:fillRect/>
          </a:stretch>
        </p:blipFill>
        <p:spPr>
          <a:xfrm>
            <a:off x="5632675" y="605250"/>
            <a:ext cx="3192599" cy="42196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543319" y="985838"/>
            <a:ext cx="7886700" cy="993900"/>
          </a:xfrm>
          <a:prstGeom prst="rect">
            <a:avLst/>
          </a:prstGeom>
          <a:noFill/>
          <a:ln>
            <a:noFill/>
          </a:ln>
        </p:spPr>
        <p:txBody>
          <a:bodyPr anchorCtr="0" anchor="ctr" bIns="25700" lIns="51425" spcFirstLastPara="1" rIns="51425" wrap="square" tIns="25700">
            <a:noAutofit/>
          </a:bodyPr>
          <a:lstStyle>
            <a:lvl1pPr lvl="0" marR="0" rtl="0" algn="l">
              <a:lnSpc>
                <a:spcPct val="90000"/>
              </a:lnSpc>
              <a:spcBef>
                <a:spcPts val="0"/>
              </a:spcBef>
              <a:spcAft>
                <a:spcPts val="0"/>
              </a:spcAft>
              <a:buClr>
                <a:schemeClr val="lt1"/>
              </a:buClr>
              <a:buSzPts val="5600"/>
              <a:buFont typeface="Arial"/>
              <a:buNone/>
              <a:defRPr b="0" i="0" sz="5600" u="none" cap="none" strike="noStrike">
                <a:solidFill>
                  <a:schemeClr val="lt1"/>
                </a:solidFill>
                <a:latin typeface="Arial"/>
                <a:ea typeface="Arial"/>
                <a:cs typeface="Arial"/>
                <a:sym typeface="Arial"/>
              </a:defRPr>
            </a:lvl1pPr>
            <a:lvl2pPr lvl="1" rtl="0">
              <a:spcBef>
                <a:spcPts val="0"/>
              </a:spcBef>
              <a:spcAft>
                <a:spcPts val="0"/>
              </a:spcAft>
              <a:buSzPts val="800"/>
              <a:buNone/>
              <a:defRPr sz="1000"/>
            </a:lvl2pPr>
            <a:lvl3pPr lvl="2" rtl="0">
              <a:spcBef>
                <a:spcPts val="0"/>
              </a:spcBef>
              <a:spcAft>
                <a:spcPts val="0"/>
              </a:spcAft>
              <a:buSzPts val="800"/>
              <a:buNone/>
              <a:defRPr sz="1000"/>
            </a:lvl3pPr>
            <a:lvl4pPr lvl="3" rtl="0">
              <a:spcBef>
                <a:spcPts val="0"/>
              </a:spcBef>
              <a:spcAft>
                <a:spcPts val="0"/>
              </a:spcAft>
              <a:buSzPts val="800"/>
              <a:buNone/>
              <a:defRPr sz="1000"/>
            </a:lvl4pPr>
            <a:lvl5pPr lvl="4" rtl="0">
              <a:spcBef>
                <a:spcPts val="0"/>
              </a:spcBef>
              <a:spcAft>
                <a:spcPts val="0"/>
              </a:spcAft>
              <a:buSzPts val="800"/>
              <a:buNone/>
              <a:defRPr sz="1000"/>
            </a:lvl5pPr>
            <a:lvl6pPr lvl="5" rtl="0">
              <a:spcBef>
                <a:spcPts val="0"/>
              </a:spcBef>
              <a:spcAft>
                <a:spcPts val="0"/>
              </a:spcAft>
              <a:buSzPts val="800"/>
              <a:buNone/>
              <a:defRPr sz="1000"/>
            </a:lvl6pPr>
            <a:lvl7pPr lvl="6" rtl="0">
              <a:spcBef>
                <a:spcPts val="0"/>
              </a:spcBef>
              <a:spcAft>
                <a:spcPts val="0"/>
              </a:spcAft>
              <a:buSzPts val="800"/>
              <a:buNone/>
              <a:defRPr sz="1000"/>
            </a:lvl7pPr>
            <a:lvl8pPr lvl="7" rtl="0">
              <a:spcBef>
                <a:spcPts val="0"/>
              </a:spcBef>
              <a:spcAft>
                <a:spcPts val="0"/>
              </a:spcAft>
              <a:buSzPts val="800"/>
              <a:buNone/>
              <a:defRPr sz="1000"/>
            </a:lvl8pPr>
            <a:lvl9pPr lvl="8" rtl="0">
              <a:spcBef>
                <a:spcPts val="0"/>
              </a:spcBef>
              <a:spcAft>
                <a:spcPts val="0"/>
              </a:spcAft>
              <a:buSzPts val="800"/>
              <a:buNone/>
              <a:defRPr sz="1000"/>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1.png"/><Relationship Id="rId4" Type="http://schemas.openxmlformats.org/officeDocument/2006/relationships/image" Target="../media/image5.jpg"/><Relationship Id="rId5" Type="http://schemas.openxmlformats.org/officeDocument/2006/relationships/image" Target="../media/image32.jpg"/><Relationship Id="rId6" Type="http://schemas.openxmlformats.org/officeDocument/2006/relationships/image" Target="../media/image9.jpg"/><Relationship Id="rId7"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34.png"/><Relationship Id="rId5"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ctrTitle"/>
          </p:nvPr>
        </p:nvSpPr>
        <p:spPr>
          <a:xfrm>
            <a:off x="551125" y="173294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S&amp;P STOCK GROWTH PREDICTORS</a:t>
            </a:r>
            <a:endParaRPr sz="3500"/>
          </a:p>
        </p:txBody>
      </p:sp>
      <p:sp>
        <p:nvSpPr>
          <p:cNvPr id="98" name="Google Shape;98;p1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4- GROUP WEDONE</a:t>
            </a:r>
            <a:endParaRPr/>
          </a:p>
          <a:p>
            <a:pPr indent="0" lvl="0" marL="0" rtl="0" algn="l">
              <a:spcBef>
                <a:spcPts val="0"/>
              </a:spcBef>
              <a:spcAft>
                <a:spcPts val="0"/>
              </a:spcAft>
              <a:buNone/>
            </a:pPr>
            <a:r>
              <a:rPr lang="en"/>
              <a:t>TEAM MEMBERS: </a:t>
            </a:r>
            <a:r>
              <a:rPr lang="en" sz="1400"/>
              <a:t>Chris Wiggs, Shannon Carroll, Trevor Lochan, Khadija Collymore, Samantha Panzini-Taysi</a:t>
            </a:r>
            <a:endParaRPr sz="1400"/>
          </a:p>
          <a:p>
            <a:pPr indent="0" lvl="0" marL="0" rtl="0" algn="l">
              <a:spcBef>
                <a:spcPts val="0"/>
              </a:spcBef>
              <a:spcAft>
                <a:spcPts val="0"/>
              </a:spcAft>
              <a:buNone/>
            </a:pPr>
            <a:r>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Research questions</a:t>
            </a:r>
            <a:endParaRPr/>
          </a:p>
        </p:txBody>
      </p:sp>
      <p:sp>
        <p:nvSpPr>
          <p:cNvPr id="193" name="Google Shape;193;p26"/>
          <p:cNvSpPr txBox="1"/>
          <p:nvPr/>
        </p:nvSpPr>
        <p:spPr>
          <a:xfrm>
            <a:off x="599300" y="1323650"/>
            <a:ext cx="7488600" cy="3376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Is the stock growing above, at, or below the average rate of growth for its industry? (Over 10 years) - owner: Trevor</a:t>
            </a:r>
            <a:endParaRPr sz="1500"/>
          </a:p>
          <a:p>
            <a:pPr indent="-323850" lvl="1" marL="914400" rtl="0" algn="l">
              <a:lnSpc>
                <a:spcPct val="115000"/>
              </a:lnSpc>
              <a:spcBef>
                <a:spcPts val="0"/>
              </a:spcBef>
              <a:spcAft>
                <a:spcPts val="0"/>
              </a:spcAft>
              <a:buSzPts val="1500"/>
              <a:buChar char="○"/>
            </a:pPr>
            <a:r>
              <a:rPr lang="en" sz="1500"/>
              <a:t>Time series analysis - owner: Chris W</a:t>
            </a:r>
            <a:endParaRPr sz="1500"/>
          </a:p>
          <a:p>
            <a:pPr indent="-323850" lvl="0" marL="457200" rtl="0" algn="l">
              <a:lnSpc>
                <a:spcPct val="115000"/>
              </a:lnSpc>
              <a:spcBef>
                <a:spcPts val="0"/>
              </a:spcBef>
              <a:spcAft>
                <a:spcPts val="0"/>
              </a:spcAft>
              <a:buSzPts val="1500"/>
              <a:buChar char="●"/>
            </a:pPr>
            <a:r>
              <a:rPr lang="en" sz="1500"/>
              <a:t>How much can revenue growth predict stock price growth; stability/volatility of revenue growth to stock price owner: Shannon?</a:t>
            </a:r>
            <a:endParaRPr sz="1500"/>
          </a:p>
          <a:p>
            <a:pPr indent="-323850" lvl="0" marL="457200" rtl="0" algn="l">
              <a:lnSpc>
                <a:spcPct val="115000"/>
              </a:lnSpc>
              <a:spcBef>
                <a:spcPts val="0"/>
              </a:spcBef>
              <a:spcAft>
                <a:spcPts val="0"/>
              </a:spcAft>
              <a:buSzPts val="1500"/>
              <a:buChar char="●"/>
            </a:pPr>
            <a:r>
              <a:rPr lang="en" sz="1500"/>
              <a:t>Price to Earning ratio per industry - Samantha</a:t>
            </a:r>
            <a:endParaRPr sz="1500"/>
          </a:p>
          <a:p>
            <a:pPr indent="-323850" lvl="0" marL="457200" rtl="0" algn="l">
              <a:lnSpc>
                <a:spcPct val="115000"/>
              </a:lnSpc>
              <a:spcBef>
                <a:spcPts val="0"/>
              </a:spcBef>
              <a:spcAft>
                <a:spcPts val="0"/>
              </a:spcAft>
              <a:buSzPts val="1500"/>
              <a:buChar char="●"/>
            </a:pPr>
            <a:r>
              <a:rPr lang="en" sz="1500"/>
              <a:t>Finding outliers that don’t follow the P/E standard - owner: Khadija</a:t>
            </a:r>
            <a:endParaRPr sz="1500"/>
          </a:p>
          <a:p>
            <a:pPr indent="-323850" lvl="0" marL="457200" rtl="0" algn="l">
              <a:lnSpc>
                <a:spcPct val="115000"/>
              </a:lnSpc>
              <a:spcBef>
                <a:spcPts val="0"/>
              </a:spcBef>
              <a:spcAft>
                <a:spcPts val="0"/>
              </a:spcAft>
              <a:buSzPts val="1500"/>
              <a:buChar char="●"/>
            </a:pPr>
            <a:r>
              <a:rPr lang="en" sz="1500"/>
              <a:t>How does options trading affect the volatility/performance of the stock? - owner: Khadija</a:t>
            </a:r>
            <a:endParaRPr sz="22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forces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200"/>
              <a:t>                             OUTLIERS</a:t>
            </a:r>
            <a:endParaRPr sz="3200"/>
          </a:p>
        </p:txBody>
      </p:sp>
      <p:sp>
        <p:nvSpPr>
          <p:cNvPr id="204" name="Google Shape;204;p28"/>
          <p:cNvSpPr txBox="1"/>
          <p:nvPr/>
        </p:nvSpPr>
        <p:spPr>
          <a:xfrm>
            <a:off x="452875" y="1233625"/>
            <a:ext cx="8379300" cy="3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a:ea typeface="Roboto"/>
                <a:cs typeface="Roboto"/>
                <a:sym typeface="Roboto"/>
              </a:rPr>
              <a:t>The two rules of identifying outliers are:</a:t>
            </a:r>
            <a:endParaRPr>
              <a:solidFill>
                <a:schemeClr val="dk2"/>
              </a:solidFill>
              <a:latin typeface="Roboto"/>
              <a:ea typeface="Roboto"/>
              <a:cs typeface="Roboto"/>
              <a:sym typeface="Roboto"/>
            </a:endParaRPr>
          </a:p>
          <a:p>
            <a:pPr indent="0" lvl="0" marL="0" rtl="0" algn="l">
              <a:spcBef>
                <a:spcPts val="0"/>
              </a:spcBef>
              <a:spcAft>
                <a:spcPts val="0"/>
              </a:spcAft>
              <a:buNone/>
            </a:pPr>
            <a:r>
              <a:rPr lang="en">
                <a:solidFill>
                  <a:schemeClr val="dk2"/>
                </a:solidFill>
                <a:latin typeface="Roboto"/>
                <a:ea typeface="Roboto"/>
                <a:cs typeface="Roboto"/>
                <a:sym typeface="Roboto"/>
              </a:rPr>
              <a:t>- Standard deviation rule: a random variable, sample, statistical population, data set or probability distribution is the square root of its variance</a:t>
            </a:r>
            <a:endParaRPr>
              <a:solidFill>
                <a:schemeClr val="dk2"/>
              </a:solidFill>
              <a:latin typeface="Roboto"/>
              <a:ea typeface="Roboto"/>
              <a:cs typeface="Roboto"/>
              <a:sym typeface="Roboto"/>
            </a:endParaRPr>
          </a:p>
          <a:p>
            <a:pPr indent="0" lvl="0" marL="0" rtl="0" algn="l">
              <a:spcBef>
                <a:spcPts val="0"/>
              </a:spcBef>
              <a:spcAft>
                <a:spcPts val="0"/>
              </a:spcAft>
              <a:buNone/>
            </a:pPr>
            <a:r>
              <a:rPr lang="en">
                <a:solidFill>
                  <a:schemeClr val="dk2"/>
                </a:solidFill>
                <a:latin typeface="Roboto"/>
                <a:ea typeface="Roboto"/>
                <a:cs typeface="Roboto"/>
                <a:sym typeface="Roboto"/>
              </a:rPr>
              <a:t>- IQR rule: a measure of statistical dispersion, which is spread of the data</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en">
                <a:solidFill>
                  <a:schemeClr val="dk2"/>
                </a:solidFill>
                <a:latin typeface="Roboto"/>
                <a:ea typeface="Roboto"/>
                <a:cs typeface="Roboto"/>
                <a:sym typeface="Roboto"/>
              </a:rPr>
              <a:t>The two outliers that do not follow the P/E standard are SQL and PANDAS-PYTHON. SQL mostly follows ANSI/ ISO standard, this standard is most compliant with the support of major commands as select, update, delete in the same mann</a:t>
            </a:r>
            <a:r>
              <a:rPr lang="en">
                <a:solidFill>
                  <a:schemeClr val="dk2"/>
                </a:solidFill>
                <a:latin typeface="Roboto"/>
                <a:ea typeface="Roboto"/>
                <a:cs typeface="Roboto"/>
                <a:sym typeface="Roboto"/>
              </a:rPr>
              <a:t>er.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en">
                <a:solidFill>
                  <a:schemeClr val="dk2"/>
                </a:solidFill>
                <a:latin typeface="Roboto"/>
                <a:ea typeface="Roboto"/>
                <a:cs typeface="Roboto"/>
                <a:sym typeface="Roboto"/>
              </a:rPr>
              <a:t>Potential users can gain information of whether to determine profitable stock:</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Chart patterns/multiple approaches Identifying (short-term anomalies)</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Determining popularity/ high historical choices(large volumes of market data)</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Disarming biases(determining which direction provides the best outcome)</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204925" y="502200"/>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                             </a:t>
            </a:r>
            <a:r>
              <a:rPr lang="en" sz="3200"/>
              <a:t> STOCK TRADING AFFECTS</a:t>
            </a:r>
            <a:r>
              <a:rPr lang="en" sz="3200">
                <a:solidFill>
                  <a:srgbClr val="000000"/>
                </a:solidFill>
              </a:rPr>
              <a:t> </a:t>
            </a:r>
            <a:endParaRPr sz="3200"/>
          </a:p>
        </p:txBody>
      </p:sp>
      <p:sp>
        <p:nvSpPr>
          <p:cNvPr id="210" name="Google Shape;210;p29"/>
          <p:cNvSpPr txBox="1"/>
          <p:nvPr/>
        </p:nvSpPr>
        <p:spPr>
          <a:xfrm>
            <a:off x="616800" y="1274600"/>
            <a:ext cx="7909800" cy="3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The options trading affect the volatility/performance of the stock in many ways such as implied volatility, trading strategies, option premiums, stock price swings and or stock standard deviation. In all, effects of stocks does stocks not ruin the purchase but it can create multiple narratives of why the stock is not being purchased.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The effects of </a:t>
            </a:r>
            <a:r>
              <a:rPr lang="en" sz="1600">
                <a:solidFill>
                  <a:schemeClr val="dk2"/>
                </a:solidFill>
                <a:latin typeface="Roboto"/>
                <a:ea typeface="Roboto"/>
                <a:cs typeface="Roboto"/>
                <a:sym typeface="Roboto"/>
              </a:rPr>
              <a:t>volatility</a:t>
            </a:r>
            <a:r>
              <a:rPr lang="en" sz="1600">
                <a:solidFill>
                  <a:schemeClr val="dk2"/>
                </a:solidFill>
                <a:latin typeface="Roboto"/>
                <a:ea typeface="Roboto"/>
                <a:cs typeface="Roboto"/>
                <a:sym typeface="Roboto"/>
              </a:rPr>
              <a:t>/performance: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dispersion of security</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Change of inflation trends(creating a sense of doubt in potential investors)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Making extreme moves of direction, which intern sets market manic</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Domino </a:t>
            </a:r>
            <a:r>
              <a:rPr lang="en" sz="1600">
                <a:solidFill>
                  <a:schemeClr val="dk2"/>
                </a:solidFill>
                <a:latin typeface="Roboto"/>
                <a:ea typeface="Roboto"/>
                <a:cs typeface="Roboto"/>
                <a:sym typeface="Roboto"/>
              </a:rPr>
              <a:t>effects</a:t>
            </a:r>
            <a:r>
              <a:rPr lang="en" sz="1600">
                <a:solidFill>
                  <a:schemeClr val="dk2"/>
                </a:solidFill>
                <a:latin typeface="Roboto"/>
                <a:ea typeface="Roboto"/>
                <a:cs typeface="Roboto"/>
                <a:sym typeface="Roboto"/>
              </a:rPr>
              <a:t> of economic prices increasing to maintain a growth </a:t>
            </a:r>
            <a:r>
              <a:rPr lang="en" sz="1600">
                <a:solidFill>
                  <a:schemeClr val="dk2"/>
                </a:solidFill>
                <a:latin typeface="Roboto"/>
                <a:ea typeface="Roboto"/>
                <a:cs typeface="Roboto"/>
                <a:sym typeface="Roboto"/>
              </a:rPr>
              <a:t>assets  for high-yield of treasury</a:t>
            </a:r>
            <a:endParaRPr sz="16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PRICE TO EARNINGS RATIO</a:t>
            </a:r>
            <a:endParaRPr sz="3700"/>
          </a:p>
        </p:txBody>
      </p:sp>
      <p:sp>
        <p:nvSpPr>
          <p:cNvPr id="216" name="Google Shape;216;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Arial"/>
                <a:ea typeface="Arial"/>
                <a:cs typeface="Arial"/>
                <a:sym typeface="Arial"/>
              </a:rPr>
              <a:t>P/E Ratio (Price to Earnings Ratio):</a:t>
            </a:r>
            <a:r>
              <a:rPr lang="en" sz="1200">
                <a:solidFill>
                  <a:srgbClr val="000000"/>
                </a:solidFill>
                <a:latin typeface="Arial"/>
                <a:ea typeface="Arial"/>
                <a:cs typeface="Arial"/>
                <a:sym typeface="Arial"/>
              </a:rPr>
              <a:t> The P/E ratio is a measure of a company's current share price relative to its earnings per share (EPS). A higher P/E ratio generally suggests that investors are willing to pay more for the company's earnings, often indicating optimism about future growth prospects.</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Methodology for Calculating P/E Ratio</a:t>
            </a:r>
            <a:endParaRPr b="1"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Calculated as the current share price divided by the earnings per share (EPS)</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Median P/E Ratio</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Computed the median P/E ratio unlike the mean (average), which can be influenced by extreme values. The median P/E ratio gives us a more robust measure of the typical valuation within the industry.</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MEDIAN </a:t>
            </a:r>
            <a:r>
              <a:rPr lang="en" sz="2500"/>
              <a:t>PRICE TO EARNINGS RATIO BY INDUSTRY TOP 20</a:t>
            </a:r>
            <a:endParaRPr sz="2500"/>
          </a:p>
        </p:txBody>
      </p:sp>
      <p:sp>
        <p:nvSpPr>
          <p:cNvPr id="222" name="Google Shape;222;p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3" name="Google Shape;223;p31"/>
          <p:cNvPicPr preferRelativeResize="0"/>
          <p:nvPr/>
        </p:nvPicPr>
        <p:blipFill>
          <a:blip r:embed="rId3">
            <a:alphaModFix/>
          </a:blip>
          <a:stretch>
            <a:fillRect/>
          </a:stretch>
        </p:blipFill>
        <p:spPr>
          <a:xfrm>
            <a:off x="825" y="1017800"/>
            <a:ext cx="9142351" cy="412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PRICE TO EARNINGS RATIO</a:t>
            </a:r>
            <a:endParaRPr/>
          </a:p>
        </p:txBody>
      </p:sp>
      <p:sp>
        <p:nvSpPr>
          <p:cNvPr id="229" name="Google Shape;229;p32"/>
          <p:cNvSpPr txBox="1"/>
          <p:nvPr>
            <p:ph idx="1" type="body"/>
          </p:nvPr>
        </p:nvSpPr>
        <p:spPr>
          <a:xfrm>
            <a:off x="311700" y="1120250"/>
            <a:ext cx="8520600" cy="3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Arial"/>
                <a:ea typeface="Arial"/>
                <a:cs typeface="Arial"/>
                <a:sym typeface="Arial"/>
              </a:rPr>
              <a:t>Visualization</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Created a bar graph to display the median P/E ratios for the top 20 industries. The graph displays the median P/E ratios for the top 20 industries. A higher P/E ratio suggests higher growth expectations and potentially higher valuations.</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Recommendations based on findings</a:t>
            </a:r>
            <a:endParaRPr b="1"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Diversify Investments: Consider spreading investments across industries with high P/E ratios to mitigate risks.</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Growth Potential: Focus on industries with higher median P/E ratios for potential high growth returns. Market Trends: Stay updated on market trends that might impact P/E ratios. Valuation Considerations: Balance between high P/E (growth stocks) and low P/E (value stocks) based on risk appetite.</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Conclusion</a:t>
            </a:r>
            <a:endParaRPr b="1"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The median P/E ratio analysis provides insights into industry valuations and growth expectations.Investors should use this information alongside other financial metrics for well-rounded investment decisions.Regularly reviewing industry performance and market trends is crucial for maximizing returns and minimizing risks.</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Closer Look - The Tech Sector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19250" y="1085050"/>
            <a:ext cx="8839200" cy="4042093"/>
          </a:xfrm>
          <a:prstGeom prst="rect">
            <a:avLst/>
          </a:prstGeom>
          <a:noFill/>
          <a:ln>
            <a:noFill/>
          </a:ln>
        </p:spPr>
      </p:pic>
      <p:sp>
        <p:nvSpPr>
          <p:cNvPr id="240" name="Google Shape;240;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Initial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Growth by Sector</a:t>
            </a:r>
            <a:endParaRPr/>
          </a:p>
        </p:txBody>
      </p:sp>
      <p:sp>
        <p:nvSpPr>
          <p:cNvPr id="246" name="Google Shape;246;p35"/>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Revenue Growth &amp; Average Price</a:t>
            </a:r>
            <a:endParaRPr/>
          </a:p>
          <a:p>
            <a:pPr indent="0" lvl="0" marL="0" rtl="0" algn="ctr">
              <a:spcBef>
                <a:spcPts val="0"/>
              </a:spcBef>
              <a:spcAft>
                <a:spcPts val="0"/>
              </a:spcAft>
              <a:buNone/>
            </a:pPr>
            <a:r>
              <a:t/>
            </a:r>
            <a:endParaRPr/>
          </a:p>
        </p:txBody>
      </p:sp>
      <p:sp>
        <p:nvSpPr>
          <p:cNvPr id="247" name="Google Shape;247;p3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35"/>
          <p:cNvPicPr preferRelativeResize="0"/>
          <p:nvPr/>
        </p:nvPicPr>
        <p:blipFill rotWithShape="1">
          <a:blip r:embed="rId3">
            <a:alphaModFix/>
          </a:blip>
          <a:srcRect b="3337" l="3046" r="61527" t="15460"/>
          <a:stretch/>
        </p:blipFill>
        <p:spPr>
          <a:xfrm>
            <a:off x="4850675" y="518275"/>
            <a:ext cx="4078224" cy="4274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ctrTitle"/>
          </p:nvPr>
        </p:nvSpPr>
        <p:spPr>
          <a:xfrm>
            <a:off x="275995" y="319088"/>
            <a:ext cx="8496000" cy="724500"/>
          </a:xfrm>
          <a:prstGeom prst="rect">
            <a:avLst/>
          </a:prstGeom>
          <a:noFill/>
          <a:ln>
            <a:noFill/>
          </a:ln>
        </p:spPr>
        <p:txBody>
          <a:bodyPr anchorCtr="0" anchor="t" bIns="25700" lIns="0" spcFirstLastPara="1" rIns="0" wrap="square" tIns="25700">
            <a:noAutofit/>
          </a:bodyPr>
          <a:lstStyle/>
          <a:p>
            <a:pPr indent="0" lvl="0" marL="0" rtl="0" algn="l">
              <a:lnSpc>
                <a:spcPct val="71428"/>
              </a:lnSpc>
              <a:spcBef>
                <a:spcPts val="0"/>
              </a:spcBef>
              <a:spcAft>
                <a:spcPts val="0"/>
              </a:spcAft>
              <a:buClr>
                <a:srgbClr val="9146FF"/>
              </a:buClr>
              <a:buSzPts val="7900"/>
              <a:buFont typeface="Arial"/>
              <a:buNone/>
            </a:pPr>
            <a:r>
              <a:rPr lang="en" sz="7200">
                <a:latin typeface="Helvetica Neue"/>
                <a:ea typeface="Helvetica Neue"/>
                <a:cs typeface="Helvetica Neue"/>
                <a:sym typeface="Helvetica Neue"/>
              </a:rPr>
              <a:t>0</a:t>
            </a:r>
            <a:r>
              <a:rPr lang="en"/>
              <a:t>1</a:t>
            </a:r>
            <a:endParaRPr sz="7200">
              <a:latin typeface="Helvetica Neue"/>
              <a:ea typeface="Helvetica Neue"/>
              <a:cs typeface="Helvetica Neue"/>
              <a:sym typeface="Helvetica Neue"/>
            </a:endParaRPr>
          </a:p>
        </p:txBody>
      </p:sp>
      <p:sp>
        <p:nvSpPr>
          <p:cNvPr id="104" name="Google Shape;104;p18"/>
          <p:cNvSpPr txBox="1"/>
          <p:nvPr>
            <p:ph idx="1" type="body"/>
          </p:nvPr>
        </p:nvSpPr>
        <p:spPr>
          <a:xfrm>
            <a:off x="318853" y="1757363"/>
            <a:ext cx="8496000" cy="3300300"/>
          </a:xfrm>
          <a:prstGeom prst="rect">
            <a:avLst/>
          </a:prstGeom>
          <a:noFill/>
          <a:ln>
            <a:noFill/>
          </a:ln>
        </p:spPr>
        <p:txBody>
          <a:bodyPr anchorCtr="0" anchor="b" bIns="25700" lIns="0" spcFirstLastPara="1" rIns="0" wrap="square" tIns="25700">
            <a:noAutofit/>
          </a:bodyPr>
          <a:lstStyle/>
          <a:p>
            <a:pPr indent="0" lvl="0" marL="0" rtl="0" algn="l">
              <a:lnSpc>
                <a:spcPct val="90000"/>
              </a:lnSpc>
              <a:spcBef>
                <a:spcPts val="0"/>
              </a:spcBef>
              <a:spcAft>
                <a:spcPts val="0"/>
              </a:spcAft>
              <a:buClr>
                <a:schemeClr val="lt1"/>
              </a:buClr>
              <a:buSzPts val="7900"/>
              <a:buNone/>
            </a:pPr>
            <a:r>
              <a:rPr lang="en"/>
              <a:t>Team mugshot</a:t>
            </a:r>
            <a:endParaRPr sz="7200">
              <a:latin typeface="Helvetica Neue"/>
              <a:ea typeface="Helvetica Neue"/>
              <a:cs typeface="Helvetica Neue"/>
              <a:sym typeface="Helvetica Neue"/>
            </a:endParaRPr>
          </a:p>
        </p:txBody>
      </p:sp>
      <p:pic>
        <p:nvPicPr>
          <p:cNvPr id="105" name="Google Shape;105;p18"/>
          <p:cNvPicPr preferRelativeResize="0"/>
          <p:nvPr/>
        </p:nvPicPr>
        <p:blipFill>
          <a:blip r:embed="rId3">
            <a:alphaModFix/>
          </a:blip>
          <a:stretch>
            <a:fillRect/>
          </a:stretch>
        </p:blipFill>
        <p:spPr>
          <a:xfrm>
            <a:off x="2148900" y="2259475"/>
            <a:ext cx="1307700" cy="1439675"/>
          </a:xfrm>
          <a:prstGeom prst="rect">
            <a:avLst/>
          </a:prstGeom>
          <a:noFill/>
          <a:ln>
            <a:noFill/>
          </a:ln>
          <a:effectLst>
            <a:outerShdw blurRad="57150" rotWithShape="0" algn="bl" dir="5400000" dist="19050">
              <a:srgbClr val="000000">
                <a:alpha val="50000"/>
              </a:srgbClr>
            </a:outerShdw>
          </a:effectLst>
        </p:spPr>
      </p:pic>
      <p:pic>
        <p:nvPicPr>
          <p:cNvPr id="106" name="Google Shape;106;p18"/>
          <p:cNvPicPr preferRelativeResize="0"/>
          <p:nvPr/>
        </p:nvPicPr>
        <p:blipFill>
          <a:blip r:embed="rId4">
            <a:alphaModFix/>
          </a:blip>
          <a:stretch>
            <a:fillRect/>
          </a:stretch>
        </p:blipFill>
        <p:spPr>
          <a:xfrm>
            <a:off x="2148900" y="607400"/>
            <a:ext cx="1669575" cy="1560825"/>
          </a:xfrm>
          <a:prstGeom prst="rect">
            <a:avLst/>
          </a:prstGeom>
          <a:noFill/>
          <a:ln>
            <a:noFill/>
          </a:ln>
        </p:spPr>
      </p:pic>
      <p:pic>
        <p:nvPicPr>
          <p:cNvPr id="107" name="Google Shape;107;p18"/>
          <p:cNvPicPr preferRelativeResize="0"/>
          <p:nvPr/>
        </p:nvPicPr>
        <p:blipFill rotWithShape="1">
          <a:blip r:embed="rId5">
            <a:alphaModFix/>
          </a:blip>
          <a:srcRect b="38886" l="37391" r="41317" t="35751"/>
          <a:stretch/>
        </p:blipFill>
        <p:spPr>
          <a:xfrm>
            <a:off x="6173775" y="897975"/>
            <a:ext cx="1053876" cy="1673774"/>
          </a:xfrm>
          <a:prstGeom prst="rect">
            <a:avLst/>
          </a:prstGeom>
          <a:noFill/>
          <a:ln>
            <a:noFill/>
          </a:ln>
        </p:spPr>
      </p:pic>
      <p:pic>
        <p:nvPicPr>
          <p:cNvPr id="108" name="Google Shape;108;p18"/>
          <p:cNvPicPr preferRelativeResize="0"/>
          <p:nvPr/>
        </p:nvPicPr>
        <p:blipFill>
          <a:blip r:embed="rId6">
            <a:alphaModFix/>
          </a:blip>
          <a:stretch>
            <a:fillRect/>
          </a:stretch>
        </p:blipFill>
        <p:spPr>
          <a:xfrm>
            <a:off x="5447175" y="2866887"/>
            <a:ext cx="1441674" cy="1081275"/>
          </a:xfrm>
          <a:prstGeom prst="rect">
            <a:avLst/>
          </a:prstGeom>
          <a:noFill/>
          <a:ln>
            <a:noFill/>
          </a:ln>
        </p:spPr>
      </p:pic>
      <p:pic>
        <p:nvPicPr>
          <p:cNvPr id="109" name="Google Shape;109;p18"/>
          <p:cNvPicPr preferRelativeResize="0"/>
          <p:nvPr/>
        </p:nvPicPr>
        <p:blipFill>
          <a:blip r:embed="rId7">
            <a:alphaModFix/>
          </a:blip>
          <a:stretch>
            <a:fillRect/>
          </a:stretch>
        </p:blipFill>
        <p:spPr>
          <a:xfrm>
            <a:off x="4206988" y="897975"/>
            <a:ext cx="1216400" cy="17806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 vs. Avg. Growth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0" name="Google Shape;260;p37"/>
          <p:cNvPicPr preferRelativeResize="0"/>
          <p:nvPr/>
        </p:nvPicPr>
        <p:blipFill>
          <a:blip r:embed="rId3">
            <a:alphaModFix/>
          </a:blip>
          <a:stretch>
            <a:fillRect/>
          </a:stretch>
        </p:blipFill>
        <p:spPr>
          <a:xfrm>
            <a:off x="83850" y="605075"/>
            <a:ext cx="4190874" cy="3339025"/>
          </a:xfrm>
          <a:prstGeom prst="rect">
            <a:avLst/>
          </a:prstGeom>
          <a:noFill/>
          <a:ln>
            <a:noFill/>
          </a:ln>
        </p:spPr>
      </p:pic>
      <p:pic>
        <p:nvPicPr>
          <p:cNvPr id="261" name="Google Shape;261;p37"/>
          <p:cNvPicPr preferRelativeResize="0"/>
          <p:nvPr/>
        </p:nvPicPr>
        <p:blipFill>
          <a:blip r:embed="rId4">
            <a:alphaModFix/>
          </a:blip>
          <a:stretch>
            <a:fillRect/>
          </a:stretch>
        </p:blipFill>
        <p:spPr>
          <a:xfrm>
            <a:off x="4407249" y="605100"/>
            <a:ext cx="4190869" cy="333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8" name="Google Shape;268;p38"/>
          <p:cNvPicPr preferRelativeResize="0"/>
          <p:nvPr/>
        </p:nvPicPr>
        <p:blipFill>
          <a:blip r:embed="rId3">
            <a:alphaModFix/>
          </a:blip>
          <a:stretch>
            <a:fillRect/>
          </a:stretch>
        </p:blipFill>
        <p:spPr>
          <a:xfrm>
            <a:off x="426925" y="327625"/>
            <a:ext cx="8621902"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5" name="Google Shape;275;p39"/>
          <p:cNvPicPr preferRelativeResize="0"/>
          <p:nvPr/>
        </p:nvPicPr>
        <p:blipFill>
          <a:blip r:embed="rId3">
            <a:alphaModFix/>
          </a:blip>
          <a:stretch>
            <a:fillRect/>
          </a:stretch>
        </p:blipFill>
        <p:spPr>
          <a:xfrm>
            <a:off x="406600" y="1019047"/>
            <a:ext cx="4006905" cy="3186651"/>
          </a:xfrm>
          <a:prstGeom prst="rect">
            <a:avLst/>
          </a:prstGeom>
          <a:noFill/>
          <a:ln>
            <a:noFill/>
          </a:ln>
        </p:spPr>
      </p:pic>
      <p:pic>
        <p:nvPicPr>
          <p:cNvPr id="276" name="Google Shape;276;p39"/>
          <p:cNvPicPr preferRelativeResize="0"/>
          <p:nvPr/>
        </p:nvPicPr>
        <p:blipFill>
          <a:blip r:embed="rId4">
            <a:alphaModFix/>
          </a:blip>
          <a:stretch>
            <a:fillRect/>
          </a:stretch>
        </p:blipFill>
        <p:spPr>
          <a:xfrm>
            <a:off x="4572000" y="1019050"/>
            <a:ext cx="4263100" cy="3105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3" name="Google Shape;283;p40"/>
          <p:cNvPicPr preferRelativeResize="0"/>
          <p:nvPr/>
        </p:nvPicPr>
        <p:blipFill>
          <a:blip r:embed="rId3">
            <a:alphaModFix/>
          </a:blip>
          <a:stretch>
            <a:fillRect/>
          </a:stretch>
        </p:blipFill>
        <p:spPr>
          <a:xfrm>
            <a:off x="95225" y="931873"/>
            <a:ext cx="4476764" cy="3560325"/>
          </a:xfrm>
          <a:prstGeom prst="rect">
            <a:avLst/>
          </a:prstGeom>
          <a:noFill/>
          <a:ln>
            <a:noFill/>
          </a:ln>
        </p:spPr>
      </p:pic>
      <p:pic>
        <p:nvPicPr>
          <p:cNvPr id="284" name="Google Shape;284;p40"/>
          <p:cNvPicPr preferRelativeResize="0"/>
          <p:nvPr/>
        </p:nvPicPr>
        <p:blipFill>
          <a:blip r:embed="rId4">
            <a:alphaModFix/>
          </a:blip>
          <a:stretch>
            <a:fillRect/>
          </a:stretch>
        </p:blipFill>
        <p:spPr>
          <a:xfrm>
            <a:off x="4501252" y="931875"/>
            <a:ext cx="4507401" cy="35603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1"/>
          <p:cNvPicPr preferRelativeResize="0"/>
          <p:nvPr/>
        </p:nvPicPr>
        <p:blipFill rotWithShape="1">
          <a:blip r:embed="rId3">
            <a:alphaModFix/>
          </a:blip>
          <a:srcRect b="28588" l="0" r="0" t="19232"/>
          <a:stretch/>
        </p:blipFill>
        <p:spPr>
          <a:xfrm>
            <a:off x="152400" y="1317075"/>
            <a:ext cx="8839200" cy="2109050"/>
          </a:xfrm>
          <a:prstGeom prst="rect">
            <a:avLst/>
          </a:prstGeom>
          <a:noFill/>
          <a:ln>
            <a:noFill/>
          </a:ln>
        </p:spPr>
      </p:pic>
      <p:sp>
        <p:nvSpPr>
          <p:cNvPr id="290" name="Google Shape;290;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&amp; Preprocessing</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2"/>
          <p:cNvPicPr preferRelativeResize="0"/>
          <p:nvPr/>
        </p:nvPicPr>
        <p:blipFill rotWithShape="1">
          <a:blip r:embed="rId3">
            <a:alphaModFix/>
          </a:blip>
          <a:srcRect b="2775" l="0" r="51057" t="13633"/>
          <a:stretch/>
        </p:blipFill>
        <p:spPr>
          <a:xfrm>
            <a:off x="152400" y="1349350"/>
            <a:ext cx="4326101" cy="3378801"/>
          </a:xfrm>
          <a:prstGeom prst="rect">
            <a:avLst/>
          </a:prstGeom>
          <a:noFill/>
          <a:ln>
            <a:noFill/>
          </a:ln>
        </p:spPr>
      </p:pic>
      <p:sp>
        <p:nvSpPr>
          <p:cNvPr id="296" name="Google Shape;296;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Model - Looking at Company Data</a:t>
            </a:r>
            <a:endParaRPr/>
          </a:p>
        </p:txBody>
      </p:sp>
      <p:sp>
        <p:nvSpPr>
          <p:cNvPr id="297" name="Google Shape;297;p42"/>
          <p:cNvSpPr txBox="1"/>
          <p:nvPr/>
        </p:nvSpPr>
        <p:spPr>
          <a:xfrm>
            <a:off x="5264075" y="1349350"/>
            <a:ext cx="2647200" cy="27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Included Features:</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Marketcap</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EBITDA</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Revenue Growth</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Full Time Employees</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Volume</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 sz="1800">
                <a:solidFill>
                  <a:schemeClr val="dk2"/>
                </a:solidFill>
                <a:latin typeface="Roboto"/>
                <a:ea typeface="Roboto"/>
                <a:cs typeface="Roboto"/>
                <a:sym typeface="Roboto"/>
              </a:rPr>
              <a:t>27% Accuracy</a:t>
            </a:r>
            <a:endParaRPr sz="1800">
              <a:solidFill>
                <a:schemeClr val="dk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3"/>
          <p:cNvPicPr preferRelativeResize="0"/>
          <p:nvPr/>
        </p:nvPicPr>
        <p:blipFill rotWithShape="1">
          <a:blip r:embed="rId3">
            <a:alphaModFix/>
          </a:blip>
          <a:srcRect b="3585" l="4266" r="46063" t="13619"/>
          <a:stretch/>
        </p:blipFill>
        <p:spPr>
          <a:xfrm>
            <a:off x="311700" y="1233125"/>
            <a:ext cx="4390248" cy="3346499"/>
          </a:xfrm>
          <a:prstGeom prst="rect">
            <a:avLst/>
          </a:prstGeom>
          <a:noFill/>
          <a:ln>
            <a:noFill/>
          </a:ln>
        </p:spPr>
      </p:pic>
      <p:sp>
        <p:nvSpPr>
          <p:cNvPr id="303" name="Google Shape;303;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V2 - Looking at Open/Close Data -LSTM</a:t>
            </a:r>
            <a:endParaRPr/>
          </a:p>
        </p:txBody>
      </p:sp>
      <p:pic>
        <p:nvPicPr>
          <p:cNvPr id="304" name="Google Shape;304;p43"/>
          <p:cNvPicPr preferRelativeResize="0"/>
          <p:nvPr/>
        </p:nvPicPr>
        <p:blipFill rotWithShape="1">
          <a:blip r:embed="rId4">
            <a:alphaModFix/>
          </a:blip>
          <a:srcRect b="5330" l="18965" r="21842" t="-5330"/>
          <a:stretch/>
        </p:blipFill>
        <p:spPr>
          <a:xfrm>
            <a:off x="5505975" y="2914275"/>
            <a:ext cx="3077499" cy="1605874"/>
          </a:xfrm>
          <a:prstGeom prst="rect">
            <a:avLst/>
          </a:prstGeom>
          <a:noFill/>
          <a:ln>
            <a:noFill/>
          </a:ln>
        </p:spPr>
      </p:pic>
      <p:pic>
        <p:nvPicPr>
          <p:cNvPr id="305" name="Google Shape;305;p43"/>
          <p:cNvPicPr preferRelativeResize="0"/>
          <p:nvPr/>
        </p:nvPicPr>
        <p:blipFill>
          <a:blip r:embed="rId5">
            <a:alphaModFix/>
          </a:blip>
          <a:stretch>
            <a:fillRect/>
          </a:stretch>
        </p:blipFill>
        <p:spPr>
          <a:xfrm>
            <a:off x="5505975" y="1233125"/>
            <a:ext cx="3416601" cy="1760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4"/>
          <p:cNvPicPr preferRelativeResize="0"/>
          <p:nvPr/>
        </p:nvPicPr>
        <p:blipFill rotWithShape="1">
          <a:blip r:embed="rId3">
            <a:alphaModFix/>
          </a:blip>
          <a:srcRect b="0" l="4264" r="38641" t="13374"/>
          <a:stretch/>
        </p:blipFill>
        <p:spPr>
          <a:xfrm>
            <a:off x="378800" y="1532300"/>
            <a:ext cx="5046648" cy="3501525"/>
          </a:xfrm>
          <a:prstGeom prst="rect">
            <a:avLst/>
          </a:prstGeom>
          <a:noFill/>
          <a:ln>
            <a:noFill/>
          </a:ln>
        </p:spPr>
      </p:pic>
      <p:sp>
        <p:nvSpPr>
          <p:cNvPr id="311" name="Google Shape;311;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Optimized Model </a:t>
            </a:r>
            <a:endParaRPr/>
          </a:p>
        </p:txBody>
      </p:sp>
      <p:sp>
        <p:nvSpPr>
          <p:cNvPr id="312" name="Google Shape;312;p44"/>
          <p:cNvSpPr txBox="1"/>
          <p:nvPr/>
        </p:nvSpPr>
        <p:spPr>
          <a:xfrm>
            <a:off x="5171325" y="1774600"/>
            <a:ext cx="4195500" cy="31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2"/>
                </a:solidFill>
                <a:latin typeface="Oswald"/>
                <a:ea typeface="Oswald"/>
                <a:cs typeface="Oswald"/>
                <a:sym typeface="Oswald"/>
              </a:rPr>
              <a:t>Accuracy: 79.38%</a:t>
            </a:r>
            <a:endParaRPr sz="4800">
              <a:solidFill>
                <a:schemeClr val="dk2"/>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9" name="Google Shape;319;p45"/>
          <p:cNvPicPr preferRelativeResize="0"/>
          <p:nvPr/>
        </p:nvPicPr>
        <p:blipFill>
          <a:blip r:embed="rId3">
            <a:alphaModFix/>
          </a:blip>
          <a:stretch>
            <a:fillRect/>
          </a:stretch>
        </p:blipFill>
        <p:spPr>
          <a:xfrm>
            <a:off x="1705525" y="1498788"/>
            <a:ext cx="6572250" cy="2619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15" name="Google Shape;115;p19"/>
          <p:cNvSpPr txBox="1"/>
          <p:nvPr/>
        </p:nvSpPr>
        <p:spPr>
          <a:xfrm>
            <a:off x="427325" y="1308025"/>
            <a:ext cx="8405100" cy="306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Company Overview</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Our Customer</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Datasource overview</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Data fetching + storing (S3 bucket) + Retrieving</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ETL - workflow - Data cleaning</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Data analysis  - visualizations </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Building the ML models and optimizations</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Testing - accuracy </a:t>
            </a:r>
            <a:r>
              <a:rPr lang="en" sz="1800">
                <a:solidFill>
                  <a:schemeClr val="dk2"/>
                </a:solidFill>
                <a:latin typeface="Roboto"/>
                <a:ea typeface="Roboto"/>
                <a:cs typeface="Roboto"/>
                <a:sym typeface="Roboto"/>
              </a:rPr>
              <a:t> (75% accuracy target)</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Conclusions</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6" name="Google Shape;326;p46"/>
          <p:cNvPicPr preferRelativeResize="0"/>
          <p:nvPr/>
        </p:nvPicPr>
        <p:blipFill>
          <a:blip r:embed="rId3">
            <a:alphaModFix/>
          </a:blip>
          <a:stretch>
            <a:fillRect/>
          </a:stretch>
        </p:blipFill>
        <p:spPr>
          <a:xfrm>
            <a:off x="247497" y="1018648"/>
            <a:ext cx="3898700" cy="3106224"/>
          </a:xfrm>
          <a:prstGeom prst="rect">
            <a:avLst/>
          </a:prstGeom>
          <a:noFill/>
          <a:ln>
            <a:noFill/>
          </a:ln>
        </p:spPr>
      </p:pic>
      <p:pic>
        <p:nvPicPr>
          <p:cNvPr id="327" name="Google Shape;327;p46"/>
          <p:cNvPicPr preferRelativeResize="0"/>
          <p:nvPr/>
        </p:nvPicPr>
        <p:blipFill>
          <a:blip r:embed="rId4">
            <a:alphaModFix/>
          </a:blip>
          <a:stretch>
            <a:fillRect/>
          </a:stretch>
        </p:blipFill>
        <p:spPr>
          <a:xfrm>
            <a:off x="4457826" y="1018650"/>
            <a:ext cx="4140374" cy="2934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4" name="Google Shape;334;p47"/>
          <p:cNvPicPr preferRelativeResize="0"/>
          <p:nvPr/>
        </p:nvPicPr>
        <p:blipFill>
          <a:blip r:embed="rId3">
            <a:alphaModFix/>
          </a:blip>
          <a:stretch>
            <a:fillRect/>
          </a:stretch>
        </p:blipFill>
        <p:spPr>
          <a:xfrm>
            <a:off x="376498" y="908198"/>
            <a:ext cx="4317199" cy="3439675"/>
          </a:xfrm>
          <a:prstGeom prst="rect">
            <a:avLst/>
          </a:prstGeom>
          <a:noFill/>
          <a:ln>
            <a:noFill/>
          </a:ln>
        </p:spPr>
      </p:pic>
      <p:pic>
        <p:nvPicPr>
          <p:cNvPr id="335" name="Google Shape;335;p47"/>
          <p:cNvPicPr preferRelativeResize="0"/>
          <p:nvPr/>
        </p:nvPicPr>
        <p:blipFill rotWithShape="1">
          <a:blip r:embed="rId4">
            <a:alphaModFix/>
          </a:blip>
          <a:srcRect b="0" l="-2550" r="2550" t="0"/>
          <a:stretch/>
        </p:blipFill>
        <p:spPr>
          <a:xfrm>
            <a:off x="4744220" y="1229875"/>
            <a:ext cx="3805475" cy="24275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Double click: Electronic gaming and multimedia</a:t>
            </a:r>
            <a:endParaRPr/>
          </a:p>
        </p:txBody>
      </p:sp>
      <p:pic>
        <p:nvPicPr>
          <p:cNvPr id="341" name="Google Shape;341;p48"/>
          <p:cNvPicPr preferRelativeResize="0"/>
          <p:nvPr/>
        </p:nvPicPr>
        <p:blipFill>
          <a:blip r:embed="rId3">
            <a:alphaModFix/>
          </a:blip>
          <a:stretch>
            <a:fillRect/>
          </a:stretch>
        </p:blipFill>
        <p:spPr>
          <a:xfrm>
            <a:off x="1727600" y="1395225"/>
            <a:ext cx="4572000" cy="2571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a:t>
            </a:r>
            <a:r>
              <a:rPr lang="en"/>
              <a:t>Model - Looking at Game Stocks </a:t>
            </a:r>
            <a:endParaRPr/>
          </a:p>
          <a:p>
            <a:pPr indent="0" lvl="0" marL="0" rtl="0" algn="l">
              <a:spcBef>
                <a:spcPts val="0"/>
              </a:spcBef>
              <a:spcAft>
                <a:spcPts val="0"/>
              </a:spcAft>
              <a:buNone/>
            </a:pPr>
            <a:r>
              <a:t/>
            </a:r>
            <a:endParaRPr/>
          </a:p>
        </p:txBody>
      </p:sp>
      <p:pic>
        <p:nvPicPr>
          <p:cNvPr id="347" name="Google Shape;347;p49"/>
          <p:cNvPicPr preferRelativeResize="0"/>
          <p:nvPr/>
        </p:nvPicPr>
        <p:blipFill>
          <a:blip r:embed="rId3">
            <a:alphaModFix/>
          </a:blip>
          <a:stretch>
            <a:fillRect/>
          </a:stretch>
        </p:blipFill>
        <p:spPr>
          <a:xfrm>
            <a:off x="779250" y="1105925"/>
            <a:ext cx="4341932" cy="382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Model - Looking at Game Stocks </a:t>
            </a:r>
            <a:endParaRPr/>
          </a:p>
          <a:p>
            <a:pPr indent="0" lvl="0" marL="0" rtl="0" algn="l">
              <a:spcBef>
                <a:spcPts val="0"/>
              </a:spcBef>
              <a:spcAft>
                <a:spcPts val="0"/>
              </a:spcAft>
              <a:buNone/>
            </a:pPr>
            <a:r>
              <a:t/>
            </a:r>
            <a:endParaRPr/>
          </a:p>
        </p:txBody>
      </p:sp>
      <p:pic>
        <p:nvPicPr>
          <p:cNvPr id="353" name="Google Shape;353;p50"/>
          <p:cNvPicPr preferRelativeResize="0"/>
          <p:nvPr/>
        </p:nvPicPr>
        <p:blipFill>
          <a:blip r:embed="rId3">
            <a:alphaModFix/>
          </a:blip>
          <a:stretch>
            <a:fillRect/>
          </a:stretch>
        </p:blipFill>
        <p:spPr>
          <a:xfrm>
            <a:off x="923925" y="1017800"/>
            <a:ext cx="7109683" cy="3820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type="title"/>
          </p:nvPr>
        </p:nvSpPr>
        <p:spPr>
          <a:xfrm>
            <a:off x="1227900" y="265350"/>
            <a:ext cx="7328700" cy="20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An RMSE of 0.38377 indicates that, on average, the difference between the predicted values and the actual values is about 0.38377 units. A RMSE of 0.38377 indicates a moderate level of error.</a:t>
            </a:r>
            <a:endParaRPr sz="2200"/>
          </a:p>
        </p:txBody>
      </p:sp>
      <p:pic>
        <p:nvPicPr>
          <p:cNvPr id="359" name="Google Shape;359;p51"/>
          <p:cNvPicPr preferRelativeResize="0"/>
          <p:nvPr/>
        </p:nvPicPr>
        <p:blipFill>
          <a:blip r:embed="rId3">
            <a:alphaModFix/>
          </a:blip>
          <a:stretch>
            <a:fillRect/>
          </a:stretch>
        </p:blipFill>
        <p:spPr>
          <a:xfrm>
            <a:off x="3223451" y="1859150"/>
            <a:ext cx="5831425" cy="3011949"/>
          </a:xfrm>
          <a:prstGeom prst="rect">
            <a:avLst/>
          </a:prstGeom>
          <a:noFill/>
          <a:ln>
            <a:noFill/>
          </a:ln>
        </p:spPr>
      </p:pic>
      <p:sp>
        <p:nvSpPr>
          <p:cNvPr id="360" name="Google Shape;360;p51"/>
          <p:cNvSpPr txBox="1"/>
          <p:nvPr/>
        </p:nvSpPr>
        <p:spPr>
          <a:xfrm>
            <a:off x="349300" y="2494125"/>
            <a:ext cx="3465600" cy="22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2"/>
                </a:solidFill>
                <a:latin typeface="Oswald"/>
                <a:ea typeface="Oswald"/>
                <a:cs typeface="Oswald"/>
                <a:sym typeface="Oswald"/>
              </a:rPr>
              <a:t>Accuracy: ~62%</a:t>
            </a:r>
            <a:endParaRPr sz="4800">
              <a:solidFill>
                <a:schemeClr val="dk2"/>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Financial Data &amp; Stock Exchange Industry</a:t>
            </a:r>
            <a:endParaRPr sz="3400"/>
          </a:p>
          <a:p>
            <a:pPr indent="0" lvl="0" marL="0" rtl="0" algn="l">
              <a:spcBef>
                <a:spcPts val="0"/>
              </a:spcBef>
              <a:spcAft>
                <a:spcPts val="0"/>
              </a:spcAft>
              <a:buNone/>
            </a:pPr>
            <a:r>
              <a:t/>
            </a:r>
            <a:endParaRPr sz="3400"/>
          </a:p>
          <a:p>
            <a:pPr indent="0" lvl="0" marL="0" rtl="0" algn="l">
              <a:spcBef>
                <a:spcPts val="0"/>
              </a:spcBef>
              <a:spcAft>
                <a:spcPts val="0"/>
              </a:spcAft>
              <a:buNone/>
            </a:pPr>
            <a:r>
              <a:rPr lang="en" sz="3400"/>
              <a:t>Revenue Growth as a Predictor of Stock Price using Decision Trees</a:t>
            </a:r>
            <a:endParaRPr sz="3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results</a:t>
            </a:r>
            <a:endParaRPr/>
          </a:p>
        </p:txBody>
      </p:sp>
      <p:sp>
        <p:nvSpPr>
          <p:cNvPr id="371" name="Google Shape;371;p53"/>
          <p:cNvSpPr txBox="1"/>
          <p:nvPr>
            <p:ph idx="1" type="body"/>
          </p:nvPr>
        </p:nvSpPr>
        <p:spPr>
          <a:xfrm>
            <a:off x="311700" y="1229875"/>
            <a:ext cx="8520600" cy="30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sz="1300"/>
              <a:t>20% used for training, 80% used for training</a:t>
            </a:r>
            <a:endParaRPr sz="1300"/>
          </a:p>
          <a:p>
            <a:pPr indent="0" lvl="0" marL="0" rtl="0" algn="l">
              <a:spcBef>
                <a:spcPts val="1600"/>
              </a:spcBef>
              <a:spcAft>
                <a:spcPts val="0"/>
              </a:spcAft>
              <a:buNone/>
            </a:pPr>
            <a:r>
              <a:rPr lang="en" sz="1300"/>
              <a:t>100 decision trees</a:t>
            </a:r>
            <a:endParaRPr sz="1300"/>
          </a:p>
          <a:p>
            <a:pPr indent="0" lvl="0" marL="0" rtl="0" algn="l">
              <a:spcBef>
                <a:spcPts val="1600"/>
              </a:spcBef>
              <a:spcAft>
                <a:spcPts val="0"/>
              </a:spcAft>
              <a:buNone/>
            </a:pPr>
            <a:r>
              <a:rPr lang="en" sz="1300"/>
              <a:t>R^2 = .24       RMSE = .029</a:t>
            </a:r>
            <a:endParaRPr sz="1300"/>
          </a:p>
          <a:p>
            <a:pPr indent="0" lvl="0" marL="0" rtl="0" algn="l">
              <a:spcBef>
                <a:spcPts val="1600"/>
              </a:spcBef>
              <a:spcAft>
                <a:spcPts val="0"/>
              </a:spcAft>
              <a:buNone/>
            </a:pPr>
            <a:r>
              <a:rPr lang="en" sz="1300"/>
              <a:t>Using this decision tree model, </a:t>
            </a:r>
            <a:r>
              <a:rPr b="1" lang="en" sz="1300"/>
              <a:t>revenue growth</a:t>
            </a:r>
            <a:r>
              <a:rPr lang="en" sz="1300"/>
              <a:t> can only be used to explain 24% of the variance in </a:t>
            </a:r>
            <a:r>
              <a:rPr b="1" lang="en" sz="1300"/>
              <a:t>stock price</a:t>
            </a:r>
            <a:r>
              <a:rPr lang="en" sz="1300"/>
              <a:t> growth and volatility. The model only explains a small portion of variability in stock returns.</a:t>
            </a:r>
            <a:endParaRPr sz="1300"/>
          </a:p>
          <a:p>
            <a:pPr indent="0" lvl="0" marL="0" rtl="0" algn="l">
              <a:spcBef>
                <a:spcPts val="1600"/>
              </a:spcBef>
              <a:spcAft>
                <a:spcPts val="1600"/>
              </a:spcAft>
              <a:buNone/>
            </a:pPr>
            <a:r>
              <a:t/>
            </a:r>
            <a:endParaRPr/>
          </a:p>
        </p:txBody>
      </p:sp>
      <p:pic>
        <p:nvPicPr>
          <p:cNvPr id="372" name="Google Shape;372;p53"/>
          <p:cNvPicPr preferRelativeResize="0"/>
          <p:nvPr/>
        </p:nvPicPr>
        <p:blipFill rotWithShape="1">
          <a:blip r:embed="rId3">
            <a:alphaModFix/>
          </a:blip>
          <a:srcRect b="0" l="0" r="0" t="0"/>
          <a:stretch/>
        </p:blipFill>
        <p:spPr>
          <a:xfrm>
            <a:off x="382475" y="1195625"/>
            <a:ext cx="6124800" cy="836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78" name="Google Shape;378;p54"/>
          <p:cNvSpPr txBox="1"/>
          <p:nvPr>
            <p:ph idx="1" type="body"/>
          </p:nvPr>
        </p:nvSpPr>
        <p:spPr>
          <a:xfrm>
            <a:off x="311700" y="937125"/>
            <a:ext cx="8520600" cy="3631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rgbClr val="000000"/>
                </a:solidFill>
                <a:latin typeface="Arial"/>
                <a:ea typeface="Arial"/>
                <a:cs typeface="Arial"/>
                <a:sym typeface="Arial"/>
              </a:rPr>
              <a:t>Our best model has an accuracy of 79% which is better than the market average for similar models.</a:t>
            </a:r>
            <a:endParaRPr b="1" sz="14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AltIndex</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Most accurate stock predictor for 2024; Uses alternative data (social media, website analytics)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AI converts data into risk-averse stock picks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72% win rate, 21% average 6-month gains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Danelfin</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AI stock predictor covering NYSE, NASDAQ, and European markets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158% growth (2017-2022), compared to S&amp;P 500's 70% growth</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60% win rate for Buy signals (long) and a 60% loss rate for Sell signals (short)</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Alpha Picks by Seeking Alpha</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Operational since December 2009</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25% average annualized returns from 'Strong Buy' recommendations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ph type="ctrTitle"/>
          </p:nvPr>
        </p:nvSpPr>
        <p:spPr>
          <a:xfrm>
            <a:off x="275995" y="319088"/>
            <a:ext cx="8496000" cy="724500"/>
          </a:xfrm>
          <a:prstGeom prst="rect">
            <a:avLst/>
          </a:prstGeom>
          <a:noFill/>
          <a:ln>
            <a:noFill/>
          </a:ln>
        </p:spPr>
        <p:txBody>
          <a:bodyPr anchorCtr="0" anchor="t" bIns="25700" lIns="0" spcFirstLastPara="1" rIns="0" wrap="square" tIns="25700">
            <a:noAutofit/>
          </a:bodyPr>
          <a:lstStyle/>
          <a:p>
            <a:pPr indent="0" lvl="0" marL="0" rtl="0" algn="l">
              <a:lnSpc>
                <a:spcPct val="71428"/>
              </a:lnSpc>
              <a:spcBef>
                <a:spcPts val="0"/>
              </a:spcBef>
              <a:spcAft>
                <a:spcPts val="0"/>
              </a:spcAft>
              <a:buClr>
                <a:srgbClr val="9146FF"/>
              </a:buClr>
              <a:buSzPts val="7900"/>
              <a:buFont typeface="Arial"/>
              <a:buNone/>
            </a:pPr>
            <a:r>
              <a:rPr lang="en"/>
              <a:t>Wedone!</a:t>
            </a:r>
            <a:endParaRPr sz="7200">
              <a:latin typeface="Helvetica Neue"/>
              <a:ea typeface="Helvetica Neue"/>
              <a:cs typeface="Helvetica Neue"/>
              <a:sym typeface="Helvetica Neue"/>
            </a:endParaRPr>
          </a:p>
        </p:txBody>
      </p:sp>
      <p:sp>
        <p:nvSpPr>
          <p:cNvPr id="384" name="Google Shape;384;p55"/>
          <p:cNvSpPr txBox="1"/>
          <p:nvPr>
            <p:ph idx="1" type="body"/>
          </p:nvPr>
        </p:nvSpPr>
        <p:spPr>
          <a:xfrm>
            <a:off x="318853" y="1757363"/>
            <a:ext cx="8496000" cy="3300300"/>
          </a:xfrm>
          <a:prstGeom prst="rect">
            <a:avLst/>
          </a:prstGeom>
          <a:noFill/>
          <a:ln>
            <a:noFill/>
          </a:ln>
        </p:spPr>
        <p:txBody>
          <a:bodyPr anchorCtr="0" anchor="b" bIns="25700" lIns="0" spcFirstLastPara="1" rIns="0" wrap="square" tIns="25700">
            <a:noAutofit/>
          </a:bodyPr>
          <a:lstStyle/>
          <a:p>
            <a:pPr indent="0" lvl="0" marL="0" rtl="0" algn="l">
              <a:lnSpc>
                <a:spcPct val="90000"/>
              </a:lnSpc>
              <a:spcBef>
                <a:spcPts val="0"/>
              </a:spcBef>
              <a:spcAft>
                <a:spcPts val="0"/>
              </a:spcAft>
              <a:buClr>
                <a:schemeClr val="lt1"/>
              </a:buClr>
              <a:buSzPts val="7900"/>
              <a:buNone/>
            </a:pPr>
            <a:r>
              <a:rPr lang="en"/>
              <a:t>fin </a:t>
            </a:r>
            <a:endParaRPr sz="7200">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 overview</a:t>
            </a:r>
            <a:endParaRPr/>
          </a:p>
        </p:txBody>
      </p:sp>
      <p:sp>
        <p:nvSpPr>
          <p:cNvPr id="121" name="Google Shape;121;p20"/>
          <p:cNvSpPr txBox="1"/>
          <p:nvPr/>
        </p:nvSpPr>
        <p:spPr>
          <a:xfrm>
            <a:off x="551850" y="1360875"/>
            <a:ext cx="8280600" cy="21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Roboto"/>
                <a:ea typeface="Roboto"/>
                <a:cs typeface="Roboto"/>
                <a:sym typeface="Roboto"/>
              </a:rPr>
              <a:t>Investing in your financial education is the first step toward achieving your goals. Whether you’re looking to build wealth, save for the future, or simply gain a better understanding of the financial markets, </a:t>
            </a:r>
            <a:r>
              <a:rPr b="1" i="1" lang="en" sz="1800">
                <a:solidFill>
                  <a:schemeClr val="dk2"/>
                </a:solidFill>
                <a:latin typeface="Roboto"/>
                <a:ea typeface="Roboto"/>
                <a:cs typeface="Roboto"/>
                <a:sym typeface="Roboto"/>
              </a:rPr>
              <a:t>WeDone </a:t>
            </a:r>
            <a:r>
              <a:rPr i="1" lang="en" sz="1800">
                <a:solidFill>
                  <a:schemeClr val="dk2"/>
                </a:solidFill>
                <a:latin typeface="Roboto"/>
                <a:ea typeface="Roboto"/>
                <a:cs typeface="Roboto"/>
                <a:sym typeface="Roboto"/>
              </a:rPr>
              <a:t>is here to guide you every step of the way.</a:t>
            </a:r>
            <a:endParaRPr i="1" sz="1800">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pSp>
        <p:nvGrpSpPr>
          <p:cNvPr id="126" name="Google Shape;126;p21"/>
          <p:cNvGrpSpPr/>
          <p:nvPr/>
        </p:nvGrpSpPr>
        <p:grpSpPr>
          <a:xfrm>
            <a:off x="4939500" y="1219611"/>
            <a:ext cx="3837000" cy="2704200"/>
            <a:chOff x="4939500" y="1219611"/>
            <a:chExt cx="3837000" cy="2704200"/>
          </a:xfrm>
        </p:grpSpPr>
        <p:cxnSp>
          <p:nvCxnSpPr>
            <p:cNvPr id="127" name="Google Shape;127;p21"/>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28" name="Google Shape;128;p21"/>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29" name="Google Shape;129;p21"/>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30" name="Google Shape;130;p21"/>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31" name="Google Shape;131;p21"/>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32" name="Google Shape;132;p21"/>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33" name="Google Shape;133;p21"/>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34" name="Google Shape;134;p21"/>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35" name="Google Shape;135;p21"/>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36" name="Google Shape;136;p21"/>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137" name="Google Shape;137;p21"/>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Impact</a:t>
            </a:r>
            <a:endParaRPr/>
          </a:p>
        </p:txBody>
      </p:sp>
      <p:sp>
        <p:nvSpPr>
          <p:cNvPr id="139" name="Google Shape;139;p21"/>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140" name="Google Shape;140;p21"/>
          <p:cNvGrpSpPr/>
          <p:nvPr/>
        </p:nvGrpSpPr>
        <p:grpSpPr>
          <a:xfrm>
            <a:off x="4939534" y="2017046"/>
            <a:ext cx="3825543" cy="1573620"/>
            <a:chOff x="1000000" y="2393988"/>
            <a:chExt cx="4144235" cy="1704713"/>
          </a:xfrm>
        </p:grpSpPr>
        <p:sp>
          <p:nvSpPr>
            <p:cNvPr id="141" name="Google Shape;141;p21"/>
            <p:cNvSpPr/>
            <p:nvPr/>
          </p:nvSpPr>
          <p:spPr>
            <a:xfrm>
              <a:off x="1000000" y="2440003"/>
              <a:ext cx="4144235" cy="1631269"/>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142" name="Google Shape;142;p21"/>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21"/>
          <p:cNvSpPr/>
          <p:nvPr/>
        </p:nvSpPr>
        <p:spPr>
          <a:xfrm>
            <a:off x="6847150" y="1577745"/>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21"/>
          <p:cNvGrpSpPr/>
          <p:nvPr/>
        </p:nvGrpSpPr>
        <p:grpSpPr>
          <a:xfrm>
            <a:off x="4939557" y="1778136"/>
            <a:ext cx="3836911" cy="1503799"/>
            <a:chOff x="1000025" y="2059300"/>
            <a:chExt cx="4156550" cy="1629075"/>
          </a:xfrm>
        </p:grpSpPr>
        <p:sp>
          <p:nvSpPr>
            <p:cNvPr id="152" name="Google Shape;152;p21"/>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153" name="Google Shape;153;p21"/>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1"/>
          <p:cNvSpPr txBox="1"/>
          <p:nvPr>
            <p:ph idx="2" type="body"/>
          </p:nvPr>
        </p:nvSpPr>
        <p:spPr>
          <a:xfrm>
            <a:off x="6847150" y="1606395"/>
            <a:ext cx="1179600" cy="2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max growth</a:t>
            </a:r>
            <a:endParaRPr sz="13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customer</a:t>
            </a:r>
            <a:endParaRPr/>
          </a:p>
        </p:txBody>
      </p:sp>
      <p:pic>
        <p:nvPicPr>
          <p:cNvPr id="167" name="Google Shape;167;p22"/>
          <p:cNvPicPr preferRelativeResize="0"/>
          <p:nvPr/>
        </p:nvPicPr>
        <p:blipFill>
          <a:blip r:embed="rId3">
            <a:alphaModFix/>
          </a:blip>
          <a:stretch>
            <a:fillRect/>
          </a:stretch>
        </p:blipFill>
        <p:spPr>
          <a:xfrm>
            <a:off x="489925" y="1089825"/>
            <a:ext cx="2815401" cy="3820901"/>
          </a:xfrm>
          <a:prstGeom prst="rect">
            <a:avLst/>
          </a:prstGeom>
          <a:noFill/>
          <a:ln>
            <a:noFill/>
          </a:ln>
        </p:spPr>
      </p:pic>
      <p:sp>
        <p:nvSpPr>
          <p:cNvPr id="168" name="Google Shape;168;p22"/>
          <p:cNvSpPr txBox="1"/>
          <p:nvPr/>
        </p:nvSpPr>
        <p:spPr>
          <a:xfrm>
            <a:off x="4071925" y="332175"/>
            <a:ext cx="4404000" cy="427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t>Unlock Your Financial Future with WeDone</a:t>
            </a:r>
            <a:endParaRPr b="1" sz="1200"/>
          </a:p>
          <a:p>
            <a:pPr indent="0" lvl="0" marL="0" rtl="0" algn="l">
              <a:lnSpc>
                <a:spcPct val="115000"/>
              </a:lnSpc>
              <a:spcBef>
                <a:spcPts val="1200"/>
              </a:spcBef>
              <a:spcAft>
                <a:spcPts val="0"/>
              </a:spcAft>
              <a:buNone/>
            </a:pPr>
            <a:r>
              <a:rPr lang="en" sz="1200"/>
              <a:t>Are you ready to take control of your financial destiny? We believe that financial literacy is the key to successful investing. Our mission is to empower young investors with the knowledge and tools they need to navigate the complex world of finance with confidence.</a:t>
            </a:r>
            <a:endParaRPr sz="1200"/>
          </a:p>
          <a:p>
            <a:pPr indent="0" lvl="0" marL="0" rtl="0" algn="l">
              <a:lnSpc>
                <a:spcPct val="115000"/>
              </a:lnSpc>
              <a:spcBef>
                <a:spcPts val="1200"/>
              </a:spcBef>
              <a:spcAft>
                <a:spcPts val="0"/>
              </a:spcAft>
              <a:buNone/>
            </a:pPr>
            <a:r>
              <a:rPr b="1" lang="en" sz="1200"/>
              <a:t>Why Choose WeDone?</a:t>
            </a:r>
            <a:endParaRPr b="1" sz="1200"/>
          </a:p>
          <a:p>
            <a:pPr indent="-304800" lvl="0" marL="457200" rtl="0" algn="l">
              <a:lnSpc>
                <a:spcPct val="115000"/>
              </a:lnSpc>
              <a:spcBef>
                <a:spcPts val="1200"/>
              </a:spcBef>
              <a:spcAft>
                <a:spcPts val="0"/>
              </a:spcAft>
              <a:buSzPts val="1200"/>
              <a:buAutoNum type="arabicPeriod"/>
            </a:pPr>
            <a:r>
              <a:rPr b="1" lang="en" sz="1200"/>
              <a:t>Comprehensive Education</a:t>
            </a:r>
            <a:r>
              <a:rPr lang="en" sz="1200"/>
              <a:t>: We seek to </a:t>
            </a:r>
            <a:r>
              <a:rPr lang="en" sz="1200"/>
              <a:t>demystify the market, offering in-depth insights to market forces such as Price-to-Earnings (P/E) ratio, volatility, EBITDA, and more. </a:t>
            </a:r>
            <a:endParaRPr sz="1200"/>
          </a:p>
          <a:p>
            <a:pPr indent="-304800" lvl="0" marL="457200" rtl="0" algn="l">
              <a:lnSpc>
                <a:spcPct val="115000"/>
              </a:lnSpc>
              <a:spcBef>
                <a:spcPts val="0"/>
              </a:spcBef>
              <a:spcAft>
                <a:spcPts val="0"/>
              </a:spcAft>
              <a:buSzPts val="1200"/>
              <a:buAutoNum type="arabicPeriod"/>
            </a:pPr>
            <a:r>
              <a:rPr b="1" lang="en" sz="1200"/>
              <a:t>Proven Stock Price Predictor</a:t>
            </a:r>
            <a:r>
              <a:rPr lang="en" sz="1200"/>
              <a:t>: Our cutting-edge stock price predictor sets us apart from the competition. Our best model has ~75% accuracy, our predictive model helps you make informed investment decisions. Leveraging advanced algorithms and historical data, our tool provides valuable insights into market trends and potential investment opportunities.</a:t>
            </a:r>
            <a:endParaRPr sz="1200"/>
          </a:p>
          <a:p>
            <a:pPr indent="0" lvl="0" marL="0" rtl="0" algn="l">
              <a:spcBef>
                <a:spcPts val="1200"/>
              </a:spcBef>
              <a:spcAft>
                <a:spcPts val="0"/>
              </a:spcAft>
              <a:buNone/>
            </a:pPr>
            <a:r>
              <a:t/>
            </a:r>
            <a:endParaRPr sz="12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Datasource(s), ETL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Datasource overview</a:t>
            </a:r>
            <a:endParaRPr/>
          </a:p>
        </p:txBody>
      </p:sp>
      <p:sp>
        <p:nvSpPr>
          <p:cNvPr id="179" name="Google Shape;179;p24"/>
          <p:cNvSpPr txBox="1"/>
          <p:nvPr/>
        </p:nvSpPr>
        <p:spPr>
          <a:xfrm>
            <a:off x="847850" y="2083225"/>
            <a:ext cx="7903200" cy="26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Sector</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Industry</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Price</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Market Cap</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Ebitda</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Revenue Growth</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Volume</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Prices: Open, Close, High, Low</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180" name="Google Shape;180;p24"/>
          <p:cNvPicPr preferRelativeResize="0"/>
          <p:nvPr/>
        </p:nvPicPr>
        <p:blipFill>
          <a:blip r:embed="rId3">
            <a:alphaModFix/>
          </a:blip>
          <a:stretch>
            <a:fillRect/>
          </a:stretch>
        </p:blipFill>
        <p:spPr>
          <a:xfrm>
            <a:off x="967413" y="1094000"/>
            <a:ext cx="7000875" cy="131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ETL workflow - Data storage and sharing</a:t>
            </a:r>
            <a:endParaRPr/>
          </a:p>
        </p:txBody>
      </p:sp>
      <p:sp>
        <p:nvSpPr>
          <p:cNvPr id="186" name="Google Shape;186;p25"/>
          <p:cNvSpPr txBox="1"/>
          <p:nvPr/>
        </p:nvSpPr>
        <p:spPr>
          <a:xfrm>
            <a:off x="460325" y="1214250"/>
            <a:ext cx="4801200" cy="346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2010-2013 recession years </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Had to choose a three year time span to export the data with sqlalchemy and python</a:t>
            </a:r>
            <a:endParaRPr sz="18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Merged Company dataset with Stock dataset with SQL Alchemy</a:t>
            </a:r>
            <a:endParaRPr sz="18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AWS S3 Object Storage to make the large dataset shareable</a:t>
            </a:r>
            <a:endParaRPr sz="1800">
              <a:solidFill>
                <a:schemeClr val="dk2"/>
              </a:solidFill>
              <a:latin typeface="Roboto"/>
              <a:ea typeface="Roboto"/>
              <a:cs typeface="Roboto"/>
              <a:sym typeface="Roboto"/>
            </a:endParaRPr>
          </a:p>
        </p:txBody>
      </p:sp>
      <p:pic>
        <p:nvPicPr>
          <p:cNvPr id="187" name="Google Shape;187;p25"/>
          <p:cNvPicPr preferRelativeResize="0"/>
          <p:nvPr/>
        </p:nvPicPr>
        <p:blipFill>
          <a:blip r:embed="rId3">
            <a:alphaModFix/>
          </a:blip>
          <a:stretch>
            <a:fillRect/>
          </a:stretch>
        </p:blipFill>
        <p:spPr>
          <a:xfrm>
            <a:off x="5762513" y="1751150"/>
            <a:ext cx="2396775" cy="2071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ection Break Slides">
  <a:themeElements>
    <a:clrScheme name="Twitch 2">
      <a:dk1>
        <a:srgbClr val="000000"/>
      </a:dk1>
      <a:lt1>
        <a:srgbClr val="EFEFFF"/>
      </a:lt1>
      <a:dk2>
        <a:srgbClr val="9139FE"/>
      </a:dk2>
      <a:lt2>
        <a:srgbClr val="EFEFFF"/>
      </a:lt2>
      <a:accent1>
        <a:srgbClr val="00C7B0"/>
      </a:accent1>
      <a:accent2>
        <a:srgbClr val="F81DD1"/>
      </a:accent2>
      <a:accent3>
        <a:srgbClr val="FFCA53"/>
      </a:accent3>
      <a:accent4>
        <a:srgbClr val="FE6800"/>
      </a:accent4>
      <a:accent5>
        <a:srgbClr val="FBB2FE"/>
      </a:accent5>
      <a:accent6>
        <a:srgbClr val="FE6800"/>
      </a:accent6>
      <a:hlink>
        <a:srgbClr val="9139FE"/>
      </a:hlink>
      <a:folHlink>
        <a:srgbClr val="BFA8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